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9"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12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E18A55-0035-4006-8CB1-EB02F932DE7C}" type="datetimeFigureOut">
              <a:rPr kumimoji="1" lang="ja-JP" altLang="en-US" smtClean="0"/>
              <a:t>2019/2/25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1D1A3-694D-4C7D-9F9C-A37EF029424A}" type="slidenum">
              <a:rPr kumimoji="1" lang="ja-JP" altLang="en-US" smtClean="0"/>
              <a:t>‹#›</a:t>
            </a:fld>
            <a:endParaRPr kumimoji="1" lang="ja-JP" altLang="en-US"/>
          </a:p>
        </p:txBody>
      </p:sp>
    </p:spTree>
    <p:extLst>
      <p:ext uri="{BB962C8B-B14F-4D97-AF65-F5344CB8AC3E}">
        <p14:creationId xmlns:p14="http://schemas.microsoft.com/office/powerpoint/2010/main" val="15938663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CF1D1A3-694D-4C7D-9F9C-A37EF029424A}" type="slidenum">
              <a:rPr kumimoji="1" lang="ja-JP" altLang="en-US" smtClean="0"/>
              <a:t>1</a:t>
            </a:fld>
            <a:endParaRPr kumimoji="1" lang="ja-JP" altLang="en-US"/>
          </a:p>
        </p:txBody>
      </p:sp>
    </p:spTree>
    <p:extLst>
      <p:ext uri="{BB962C8B-B14F-4D97-AF65-F5344CB8AC3E}">
        <p14:creationId xmlns:p14="http://schemas.microsoft.com/office/powerpoint/2010/main" val="109897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CF1D1A3-694D-4C7D-9F9C-A37EF029424A}" type="slidenum">
              <a:rPr kumimoji="1" lang="ja-JP" altLang="en-US" smtClean="0"/>
              <a:t>2</a:t>
            </a:fld>
            <a:endParaRPr kumimoji="1" lang="ja-JP" altLang="en-US"/>
          </a:p>
        </p:txBody>
      </p:sp>
    </p:spTree>
    <p:extLst>
      <p:ext uri="{BB962C8B-B14F-4D97-AF65-F5344CB8AC3E}">
        <p14:creationId xmlns:p14="http://schemas.microsoft.com/office/powerpoint/2010/main" val="207671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CF1D1A3-694D-4C7D-9F9C-A37EF029424A}" type="slidenum">
              <a:rPr kumimoji="1" lang="ja-JP" altLang="en-US" smtClean="0"/>
              <a:t>3</a:t>
            </a:fld>
            <a:endParaRPr kumimoji="1" lang="ja-JP" altLang="en-US"/>
          </a:p>
        </p:txBody>
      </p:sp>
    </p:spTree>
    <p:extLst>
      <p:ext uri="{BB962C8B-B14F-4D97-AF65-F5344CB8AC3E}">
        <p14:creationId xmlns:p14="http://schemas.microsoft.com/office/powerpoint/2010/main" val="4170260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A89B7B9-3D12-4270-AD0F-F3EC0FA5C19B}" type="datetimeFigureOut">
              <a:rPr kumimoji="1" lang="ja-JP" altLang="en-US" smtClean="0"/>
              <a:t>2019/2/25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193358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A89B7B9-3D12-4270-AD0F-F3EC0FA5C19B}" type="datetimeFigureOut">
              <a:rPr kumimoji="1" lang="ja-JP" altLang="en-US" smtClean="0"/>
              <a:t>2019/2/25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2029626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A89B7B9-3D12-4270-AD0F-F3EC0FA5C19B}" type="datetimeFigureOut">
              <a:rPr kumimoji="1" lang="ja-JP" altLang="en-US" smtClean="0"/>
              <a:t>2019/2/25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309881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A89B7B9-3D12-4270-AD0F-F3EC0FA5C19B}" type="datetimeFigureOut">
              <a:rPr kumimoji="1" lang="ja-JP" altLang="en-US" smtClean="0"/>
              <a:t>2019/2/25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3207541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A89B7B9-3D12-4270-AD0F-F3EC0FA5C19B}" type="datetimeFigureOut">
              <a:rPr kumimoji="1" lang="ja-JP" altLang="en-US" smtClean="0"/>
              <a:t>2019/2/25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561716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A89B7B9-3D12-4270-AD0F-F3EC0FA5C19B}" type="datetimeFigureOut">
              <a:rPr kumimoji="1" lang="ja-JP" altLang="en-US" smtClean="0"/>
              <a:t>2019/2/25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1951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A89B7B9-3D12-4270-AD0F-F3EC0FA5C19B}" type="datetimeFigureOut">
              <a:rPr kumimoji="1" lang="ja-JP" altLang="en-US" smtClean="0"/>
              <a:t>2019/2/25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2445883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A89B7B9-3D12-4270-AD0F-F3EC0FA5C19B}" type="datetimeFigureOut">
              <a:rPr kumimoji="1" lang="ja-JP" altLang="en-US" smtClean="0"/>
              <a:t>2019/2/25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287127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9B7B9-3D12-4270-AD0F-F3EC0FA5C19B}" type="datetimeFigureOut">
              <a:rPr kumimoji="1" lang="ja-JP" altLang="en-US" smtClean="0"/>
              <a:t>2019/2/25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3559598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A89B7B9-3D12-4270-AD0F-F3EC0FA5C19B}" type="datetimeFigureOut">
              <a:rPr kumimoji="1" lang="ja-JP" altLang="en-US" smtClean="0"/>
              <a:t>2019/2/25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3198199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A89B7B9-3D12-4270-AD0F-F3EC0FA5C19B}" type="datetimeFigureOut">
              <a:rPr kumimoji="1" lang="ja-JP" altLang="en-US" smtClean="0"/>
              <a:t>2019/2/25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427869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9B7B9-3D12-4270-AD0F-F3EC0FA5C19B}" type="datetimeFigureOut">
              <a:rPr kumimoji="1" lang="ja-JP" altLang="en-US" smtClean="0"/>
              <a:t>2019/2/25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AED5B-138B-4D24-ADEA-F2924557C854}" type="slidenum">
              <a:rPr kumimoji="1" lang="ja-JP" altLang="en-US" smtClean="0"/>
              <a:t>‹#›</a:t>
            </a:fld>
            <a:endParaRPr kumimoji="1" lang="ja-JP" altLang="en-US"/>
          </a:p>
        </p:txBody>
      </p:sp>
    </p:spTree>
    <p:extLst>
      <p:ext uri="{BB962C8B-B14F-4D97-AF65-F5344CB8AC3E}">
        <p14:creationId xmlns:p14="http://schemas.microsoft.com/office/powerpoint/2010/main" val="601249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1450" y="631986"/>
            <a:ext cx="6476999" cy="272653"/>
          </a:xfrm>
        </p:spPr>
        <p:txBody>
          <a:bodyPr>
            <a:normAutofit fontScale="90000"/>
          </a:bodyPr>
          <a:lstStyle/>
          <a:p>
            <a:pPr algn="l"/>
            <a:r>
              <a:rPr lang="ja-JP" altLang="en-US" sz="1350" dirty="0" smtClean="0"/>
              <a:t>テーマ１　</a:t>
            </a:r>
            <a:r>
              <a:rPr lang="ja-JP" altLang="en-US" sz="1350" dirty="0"/>
              <a:t>自治体庁舎におけるオフィス環境整備業務に関する基本コンセプト</a:t>
            </a:r>
          </a:p>
        </p:txBody>
      </p:sp>
      <p:sp>
        <p:nvSpPr>
          <p:cNvPr id="5" name="タイトル 1"/>
          <p:cNvSpPr txBox="1">
            <a:spLocks/>
          </p:cNvSpPr>
          <p:nvPr/>
        </p:nvSpPr>
        <p:spPr>
          <a:xfrm>
            <a:off x="171449" y="196786"/>
            <a:ext cx="1306325" cy="27793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400" b="1" dirty="0" smtClean="0"/>
              <a:t>様式７（その２）</a:t>
            </a:r>
            <a:endParaRPr lang="ja-JP" altLang="en-US" sz="1400" b="1" dirty="0"/>
          </a:p>
        </p:txBody>
      </p:sp>
      <p:sp>
        <p:nvSpPr>
          <p:cNvPr id="6" name="サブタイトル 2"/>
          <p:cNvSpPr txBox="1">
            <a:spLocks/>
          </p:cNvSpPr>
          <p:nvPr/>
        </p:nvSpPr>
        <p:spPr>
          <a:xfrm>
            <a:off x="6381262" y="94294"/>
            <a:ext cx="2562713" cy="484051"/>
          </a:xfrm>
          <a:prstGeom prst="rect">
            <a:avLst/>
          </a:prstGeom>
          <a:ln>
            <a:solidFill>
              <a:schemeClr val="tx1"/>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900" dirty="0"/>
              <a:t>提案者の商号又は</a:t>
            </a:r>
            <a:r>
              <a:rPr lang="ja-JP" altLang="en-US" sz="900" dirty="0" smtClean="0"/>
              <a:t>名称</a:t>
            </a:r>
            <a:endParaRPr lang="en-US" altLang="ja-JP" sz="900" dirty="0" smtClean="0"/>
          </a:p>
          <a:p>
            <a:pPr algn="l"/>
            <a:endParaRPr lang="ja-JP" altLang="en-US" sz="1200" dirty="0"/>
          </a:p>
        </p:txBody>
      </p:sp>
      <p:sp>
        <p:nvSpPr>
          <p:cNvPr id="7" name="タイトル 1"/>
          <p:cNvSpPr txBox="1">
            <a:spLocks/>
          </p:cNvSpPr>
          <p:nvPr/>
        </p:nvSpPr>
        <p:spPr>
          <a:xfrm>
            <a:off x="3659981" y="196787"/>
            <a:ext cx="1795462" cy="2779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b="1" dirty="0"/>
              <a:t>企画</a:t>
            </a:r>
            <a:r>
              <a:rPr lang="ja-JP" altLang="en-US" sz="1400" b="1" dirty="0" smtClean="0"/>
              <a:t>提案書</a:t>
            </a:r>
            <a:endParaRPr lang="ja-JP" altLang="en-US" sz="1400" b="1" dirty="0"/>
          </a:p>
        </p:txBody>
      </p:sp>
      <p:sp>
        <p:nvSpPr>
          <p:cNvPr id="8" name="サブタイトル 2"/>
          <p:cNvSpPr txBox="1">
            <a:spLocks/>
          </p:cNvSpPr>
          <p:nvPr/>
        </p:nvSpPr>
        <p:spPr>
          <a:xfrm>
            <a:off x="1773236" y="1224544"/>
            <a:ext cx="5568951" cy="511954"/>
          </a:xfrm>
          <a:prstGeom prst="rect">
            <a:avLst/>
          </a:prstGeom>
          <a:solidFill>
            <a:schemeClr val="accent1">
              <a:lumMod val="40000"/>
              <a:lumOff val="60000"/>
            </a:schemeClr>
          </a:solidFill>
          <a:ln w="12700">
            <a:solidFill>
              <a:schemeClr val="tx1">
                <a:lumMod val="50000"/>
                <a:lumOff val="50000"/>
              </a:schemeClr>
            </a:solidFill>
            <a:prstDash val="sysDash"/>
          </a:ln>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200"/>
              </a:lnSpc>
              <a:spcBef>
                <a:spcPts val="0"/>
              </a:spcBef>
            </a:pPr>
            <a:r>
              <a:rPr lang="en-US" altLang="ja-JP" sz="1000" dirty="0"/>
              <a:t>※</a:t>
            </a:r>
            <a:r>
              <a:rPr lang="ja-JP" altLang="en-US" sz="1000" dirty="0"/>
              <a:t>　</a:t>
            </a:r>
            <a:r>
              <a:rPr lang="ja-JP" altLang="en-US" sz="1000" dirty="0" smtClean="0"/>
              <a:t>提案内容は１つのテーマにつき２枚以内とし、２枚にわたる場合はスライドを</a:t>
            </a:r>
            <a:r>
              <a:rPr lang="ja-JP" altLang="en-US" sz="1000" dirty="0"/>
              <a:t>複製</a:t>
            </a:r>
            <a:r>
              <a:rPr lang="ja-JP" altLang="en-US" sz="1000" dirty="0" smtClean="0"/>
              <a:t>して記載すること</a:t>
            </a:r>
            <a:r>
              <a:rPr lang="ja-JP" altLang="en-US" sz="1000" dirty="0" smtClean="0"/>
              <a:t>。</a:t>
            </a:r>
            <a:endParaRPr lang="en-US" altLang="ja-JP" sz="1000" dirty="0" smtClean="0"/>
          </a:p>
          <a:p>
            <a:pPr algn="l">
              <a:lnSpc>
                <a:spcPts val="1200"/>
              </a:lnSpc>
              <a:spcBef>
                <a:spcPts val="0"/>
              </a:spcBef>
            </a:pPr>
            <a:r>
              <a:rPr lang="en-US" altLang="ja-JP" sz="1000" dirty="0" smtClean="0"/>
              <a:t>※</a:t>
            </a:r>
            <a:r>
              <a:rPr lang="ja-JP" altLang="en-US" sz="1000" dirty="0" smtClean="0"/>
              <a:t>　文字フォントは、</a:t>
            </a:r>
            <a:r>
              <a:rPr lang="en-US" altLang="ja-JP" sz="1000" dirty="0" smtClean="0">
                <a:latin typeface="+mn-ea"/>
              </a:rPr>
              <a:t>10</a:t>
            </a:r>
            <a:r>
              <a:rPr lang="ja-JP" altLang="en-US" sz="1000" dirty="0" smtClean="0"/>
              <a:t>ポイント以上とすること。</a:t>
            </a:r>
            <a:endParaRPr lang="en-US" altLang="ja-JP" sz="1000" dirty="0"/>
          </a:p>
          <a:p>
            <a:pPr algn="l">
              <a:lnSpc>
                <a:spcPts val="1200"/>
              </a:lnSpc>
              <a:spcBef>
                <a:spcPts val="0"/>
              </a:spcBef>
            </a:pPr>
            <a:r>
              <a:rPr lang="en-US" altLang="ja-JP" sz="1000" dirty="0" smtClean="0"/>
              <a:t>※</a:t>
            </a:r>
            <a:r>
              <a:rPr lang="ja-JP" altLang="en-US" sz="1000" dirty="0" smtClean="0"/>
              <a:t>　作成に当たってはこのテキストボックスを削除すること。</a:t>
            </a:r>
            <a:endParaRPr lang="ja-JP" altLang="en-US" sz="1000" dirty="0"/>
          </a:p>
        </p:txBody>
      </p:sp>
      <p:sp>
        <p:nvSpPr>
          <p:cNvPr id="10" name="サブタイトル 2"/>
          <p:cNvSpPr txBox="1">
            <a:spLocks/>
          </p:cNvSpPr>
          <p:nvPr/>
        </p:nvSpPr>
        <p:spPr>
          <a:xfrm>
            <a:off x="171450" y="898250"/>
            <a:ext cx="8772525" cy="5870849"/>
          </a:xfrm>
          <a:prstGeom prst="rect">
            <a:avLst/>
          </a:prstGeom>
          <a:ln>
            <a:solidFill>
              <a:schemeClr val="tx1"/>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900" dirty="0" smtClean="0"/>
          </a:p>
        </p:txBody>
      </p:sp>
    </p:spTree>
    <p:extLst>
      <p:ext uri="{BB962C8B-B14F-4D97-AF65-F5344CB8AC3E}">
        <p14:creationId xmlns:p14="http://schemas.microsoft.com/office/powerpoint/2010/main" val="3801268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1450" y="631986"/>
            <a:ext cx="6476999" cy="272653"/>
          </a:xfrm>
        </p:spPr>
        <p:txBody>
          <a:bodyPr>
            <a:normAutofit fontScale="90000"/>
          </a:bodyPr>
          <a:lstStyle/>
          <a:p>
            <a:pPr algn="l"/>
            <a:r>
              <a:rPr lang="ja-JP" altLang="en-US" sz="1350" dirty="0" smtClean="0"/>
              <a:t>テーマ２　コンパクト</a:t>
            </a:r>
            <a:r>
              <a:rPr lang="ja-JP" altLang="en-US" sz="1350" dirty="0"/>
              <a:t>な庁舎と働きやすい執務空間を同時に実現するための工夫に</a:t>
            </a:r>
            <a:r>
              <a:rPr lang="ja-JP" altLang="en-US" sz="1350" dirty="0" smtClean="0"/>
              <a:t>ついて</a:t>
            </a:r>
            <a:endParaRPr lang="ja-JP" altLang="en-US" sz="1350" dirty="0"/>
          </a:p>
        </p:txBody>
      </p:sp>
      <p:sp>
        <p:nvSpPr>
          <p:cNvPr id="6" name="サブタイトル 2"/>
          <p:cNvSpPr txBox="1">
            <a:spLocks/>
          </p:cNvSpPr>
          <p:nvPr/>
        </p:nvSpPr>
        <p:spPr>
          <a:xfrm>
            <a:off x="6381262" y="94294"/>
            <a:ext cx="2562713" cy="484051"/>
          </a:xfrm>
          <a:prstGeom prst="rect">
            <a:avLst/>
          </a:prstGeom>
          <a:ln>
            <a:solidFill>
              <a:schemeClr val="tx1"/>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900" dirty="0"/>
              <a:t>提案者の商号又は</a:t>
            </a:r>
            <a:r>
              <a:rPr lang="ja-JP" altLang="en-US" sz="900" dirty="0" smtClean="0"/>
              <a:t>名称</a:t>
            </a:r>
            <a:endParaRPr lang="en-US" altLang="ja-JP" sz="900" dirty="0" smtClean="0"/>
          </a:p>
          <a:p>
            <a:pPr algn="l"/>
            <a:endParaRPr lang="ja-JP" altLang="en-US" sz="1200" dirty="0"/>
          </a:p>
        </p:txBody>
      </p:sp>
      <p:sp>
        <p:nvSpPr>
          <p:cNvPr id="7" name="タイトル 1"/>
          <p:cNvSpPr txBox="1">
            <a:spLocks/>
          </p:cNvSpPr>
          <p:nvPr/>
        </p:nvSpPr>
        <p:spPr>
          <a:xfrm>
            <a:off x="3659981" y="196787"/>
            <a:ext cx="1795462" cy="2779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b="1" dirty="0"/>
              <a:t>企画</a:t>
            </a:r>
            <a:r>
              <a:rPr lang="ja-JP" altLang="en-US" sz="1400" b="1" dirty="0" smtClean="0"/>
              <a:t>提案書</a:t>
            </a:r>
            <a:endParaRPr lang="ja-JP" altLang="en-US" sz="1400" b="1" dirty="0"/>
          </a:p>
        </p:txBody>
      </p:sp>
      <p:sp>
        <p:nvSpPr>
          <p:cNvPr id="9" name="サブタイトル 2"/>
          <p:cNvSpPr txBox="1">
            <a:spLocks/>
          </p:cNvSpPr>
          <p:nvPr/>
        </p:nvSpPr>
        <p:spPr>
          <a:xfrm>
            <a:off x="1773236" y="1224544"/>
            <a:ext cx="5568951" cy="511954"/>
          </a:xfrm>
          <a:prstGeom prst="rect">
            <a:avLst/>
          </a:prstGeom>
          <a:solidFill>
            <a:schemeClr val="accent1">
              <a:lumMod val="40000"/>
              <a:lumOff val="60000"/>
            </a:schemeClr>
          </a:solidFill>
          <a:ln w="12700">
            <a:solidFill>
              <a:schemeClr val="tx1">
                <a:lumMod val="50000"/>
                <a:lumOff val="50000"/>
              </a:schemeClr>
            </a:solidFill>
            <a:prstDash val="sysDash"/>
          </a:ln>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200"/>
              </a:lnSpc>
              <a:spcBef>
                <a:spcPts val="0"/>
              </a:spcBef>
            </a:pPr>
            <a:r>
              <a:rPr lang="en-US" altLang="ja-JP" sz="1000" dirty="0"/>
              <a:t>※</a:t>
            </a:r>
            <a:r>
              <a:rPr lang="ja-JP" altLang="en-US" sz="1000" dirty="0"/>
              <a:t>　</a:t>
            </a:r>
            <a:r>
              <a:rPr lang="ja-JP" altLang="en-US" sz="1000" dirty="0" smtClean="0"/>
              <a:t>提案内容は１つのテーマにつき２枚以内とし、２枚にわたる場合はスライドを</a:t>
            </a:r>
            <a:r>
              <a:rPr lang="ja-JP" altLang="en-US" sz="1000" dirty="0"/>
              <a:t>複製</a:t>
            </a:r>
            <a:r>
              <a:rPr lang="ja-JP" altLang="en-US" sz="1000" dirty="0" smtClean="0"/>
              <a:t>して記載すること</a:t>
            </a:r>
            <a:r>
              <a:rPr lang="ja-JP" altLang="en-US" sz="1000" dirty="0" smtClean="0"/>
              <a:t>。</a:t>
            </a:r>
            <a:endParaRPr lang="en-US" altLang="ja-JP" sz="1000" dirty="0" smtClean="0"/>
          </a:p>
          <a:p>
            <a:pPr algn="l">
              <a:lnSpc>
                <a:spcPts val="1200"/>
              </a:lnSpc>
              <a:spcBef>
                <a:spcPts val="0"/>
              </a:spcBef>
            </a:pPr>
            <a:r>
              <a:rPr lang="en-US" altLang="ja-JP" sz="1000" dirty="0" smtClean="0"/>
              <a:t>※</a:t>
            </a:r>
            <a:r>
              <a:rPr lang="ja-JP" altLang="en-US" sz="1000" dirty="0" smtClean="0"/>
              <a:t>　文字フォントは、</a:t>
            </a:r>
            <a:r>
              <a:rPr lang="en-US" altLang="ja-JP" sz="1000" dirty="0" smtClean="0">
                <a:latin typeface="+mn-ea"/>
              </a:rPr>
              <a:t>10</a:t>
            </a:r>
            <a:r>
              <a:rPr lang="ja-JP" altLang="en-US" sz="1000" dirty="0" smtClean="0"/>
              <a:t>ポイント以上とすること。</a:t>
            </a:r>
            <a:endParaRPr lang="en-US" altLang="ja-JP" sz="1000" dirty="0"/>
          </a:p>
          <a:p>
            <a:pPr algn="l">
              <a:lnSpc>
                <a:spcPts val="1200"/>
              </a:lnSpc>
              <a:spcBef>
                <a:spcPts val="0"/>
              </a:spcBef>
            </a:pPr>
            <a:r>
              <a:rPr lang="en-US" altLang="ja-JP" sz="1000" dirty="0" smtClean="0"/>
              <a:t>※</a:t>
            </a:r>
            <a:r>
              <a:rPr lang="ja-JP" altLang="en-US" sz="1000" dirty="0" smtClean="0"/>
              <a:t>　作成に当たってはこのテキストボックスを削除すること。</a:t>
            </a:r>
            <a:endParaRPr lang="ja-JP" altLang="en-US" sz="1000" dirty="0"/>
          </a:p>
        </p:txBody>
      </p:sp>
      <p:sp>
        <p:nvSpPr>
          <p:cNvPr id="11" name="サブタイトル 2"/>
          <p:cNvSpPr txBox="1">
            <a:spLocks/>
          </p:cNvSpPr>
          <p:nvPr/>
        </p:nvSpPr>
        <p:spPr>
          <a:xfrm>
            <a:off x="171450" y="898250"/>
            <a:ext cx="8772525" cy="5870849"/>
          </a:xfrm>
          <a:prstGeom prst="rect">
            <a:avLst/>
          </a:prstGeom>
          <a:ln>
            <a:solidFill>
              <a:schemeClr val="tx1"/>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900" dirty="0" smtClean="0"/>
          </a:p>
        </p:txBody>
      </p:sp>
      <p:sp>
        <p:nvSpPr>
          <p:cNvPr id="8" name="タイトル 1"/>
          <p:cNvSpPr txBox="1">
            <a:spLocks/>
          </p:cNvSpPr>
          <p:nvPr/>
        </p:nvSpPr>
        <p:spPr>
          <a:xfrm>
            <a:off x="171449" y="196786"/>
            <a:ext cx="1306325" cy="27793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400" b="1" dirty="0" smtClean="0"/>
              <a:t>様式７（その２）</a:t>
            </a:r>
            <a:endParaRPr lang="ja-JP" altLang="en-US" sz="1400" b="1" dirty="0"/>
          </a:p>
        </p:txBody>
      </p:sp>
    </p:spTree>
    <p:extLst>
      <p:ext uri="{BB962C8B-B14F-4D97-AF65-F5344CB8AC3E}">
        <p14:creationId xmlns:p14="http://schemas.microsoft.com/office/powerpoint/2010/main" val="344954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1450" y="631986"/>
            <a:ext cx="6476999" cy="272653"/>
          </a:xfrm>
        </p:spPr>
        <p:txBody>
          <a:bodyPr>
            <a:normAutofit fontScale="90000"/>
          </a:bodyPr>
          <a:lstStyle/>
          <a:p>
            <a:pPr algn="l"/>
            <a:r>
              <a:rPr lang="ja-JP" altLang="en-US" sz="1350" dirty="0" smtClean="0"/>
              <a:t>テーマ３</a:t>
            </a:r>
            <a:r>
              <a:rPr lang="ja-JP" altLang="en-US" sz="1350" dirty="0"/>
              <a:t>　コンパクトな庁舎の実現に寄与する文書・物品管理のあり方に</a:t>
            </a:r>
            <a:r>
              <a:rPr lang="ja-JP" altLang="en-US" sz="1350" dirty="0" smtClean="0"/>
              <a:t>ついて</a:t>
            </a:r>
            <a:endParaRPr lang="ja-JP" altLang="en-US" sz="1350" dirty="0"/>
          </a:p>
        </p:txBody>
      </p:sp>
      <p:sp>
        <p:nvSpPr>
          <p:cNvPr id="6" name="サブタイトル 2"/>
          <p:cNvSpPr txBox="1">
            <a:spLocks/>
          </p:cNvSpPr>
          <p:nvPr/>
        </p:nvSpPr>
        <p:spPr>
          <a:xfrm>
            <a:off x="6381262" y="94294"/>
            <a:ext cx="2562713" cy="484051"/>
          </a:xfrm>
          <a:prstGeom prst="rect">
            <a:avLst/>
          </a:prstGeom>
          <a:ln>
            <a:solidFill>
              <a:schemeClr val="tx1"/>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900" dirty="0"/>
              <a:t>提案者の商号又は</a:t>
            </a:r>
            <a:r>
              <a:rPr lang="ja-JP" altLang="en-US" sz="900" dirty="0" smtClean="0"/>
              <a:t>名称</a:t>
            </a:r>
            <a:endParaRPr lang="en-US" altLang="ja-JP" sz="900" dirty="0" smtClean="0"/>
          </a:p>
          <a:p>
            <a:pPr algn="l"/>
            <a:endParaRPr lang="ja-JP" altLang="en-US" sz="1200" dirty="0"/>
          </a:p>
        </p:txBody>
      </p:sp>
      <p:sp>
        <p:nvSpPr>
          <p:cNvPr id="7" name="タイトル 1"/>
          <p:cNvSpPr txBox="1">
            <a:spLocks/>
          </p:cNvSpPr>
          <p:nvPr/>
        </p:nvSpPr>
        <p:spPr>
          <a:xfrm>
            <a:off x="3659981" y="196787"/>
            <a:ext cx="1795462" cy="2779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b="1" dirty="0"/>
              <a:t>企画</a:t>
            </a:r>
            <a:r>
              <a:rPr lang="ja-JP" altLang="en-US" sz="1400" b="1" dirty="0" smtClean="0"/>
              <a:t>提案書</a:t>
            </a:r>
            <a:endParaRPr lang="ja-JP" altLang="en-US" sz="1400" b="1" dirty="0"/>
          </a:p>
        </p:txBody>
      </p:sp>
      <p:sp>
        <p:nvSpPr>
          <p:cNvPr id="8" name="タイトル 1"/>
          <p:cNvSpPr txBox="1">
            <a:spLocks/>
          </p:cNvSpPr>
          <p:nvPr/>
        </p:nvSpPr>
        <p:spPr>
          <a:xfrm>
            <a:off x="171449" y="196786"/>
            <a:ext cx="1306325" cy="27793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400" b="1" dirty="0" smtClean="0"/>
              <a:t>様式７（その２）</a:t>
            </a:r>
            <a:endParaRPr lang="ja-JP" altLang="en-US" sz="1400" b="1" dirty="0"/>
          </a:p>
        </p:txBody>
      </p:sp>
      <p:sp>
        <p:nvSpPr>
          <p:cNvPr id="10" name="サブタイトル 2"/>
          <p:cNvSpPr txBox="1">
            <a:spLocks/>
          </p:cNvSpPr>
          <p:nvPr/>
        </p:nvSpPr>
        <p:spPr>
          <a:xfrm>
            <a:off x="1773236" y="1224544"/>
            <a:ext cx="5568951" cy="511954"/>
          </a:xfrm>
          <a:prstGeom prst="rect">
            <a:avLst/>
          </a:prstGeom>
          <a:solidFill>
            <a:schemeClr val="accent1">
              <a:lumMod val="40000"/>
              <a:lumOff val="60000"/>
            </a:schemeClr>
          </a:solidFill>
          <a:ln w="12700">
            <a:solidFill>
              <a:schemeClr val="tx1">
                <a:lumMod val="50000"/>
                <a:lumOff val="50000"/>
              </a:schemeClr>
            </a:solidFill>
            <a:prstDash val="sysDash"/>
          </a:ln>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200"/>
              </a:lnSpc>
              <a:spcBef>
                <a:spcPts val="0"/>
              </a:spcBef>
            </a:pPr>
            <a:r>
              <a:rPr lang="en-US" altLang="ja-JP" sz="1000" dirty="0"/>
              <a:t>※</a:t>
            </a:r>
            <a:r>
              <a:rPr lang="ja-JP" altLang="en-US" sz="1000" dirty="0"/>
              <a:t>　</a:t>
            </a:r>
            <a:r>
              <a:rPr lang="ja-JP" altLang="en-US" sz="1000" dirty="0" smtClean="0"/>
              <a:t>提案内容は１つのテーマにつき２枚以内とし、２枚にわたる場合はスライドを</a:t>
            </a:r>
            <a:r>
              <a:rPr lang="ja-JP" altLang="en-US" sz="1000" dirty="0"/>
              <a:t>複製</a:t>
            </a:r>
            <a:r>
              <a:rPr lang="ja-JP" altLang="en-US" sz="1000" dirty="0" smtClean="0"/>
              <a:t>して記載すること</a:t>
            </a:r>
            <a:r>
              <a:rPr lang="ja-JP" altLang="en-US" sz="1000" dirty="0" smtClean="0"/>
              <a:t>。</a:t>
            </a:r>
            <a:endParaRPr lang="en-US" altLang="ja-JP" sz="1000" dirty="0" smtClean="0"/>
          </a:p>
          <a:p>
            <a:pPr algn="l">
              <a:lnSpc>
                <a:spcPts val="1200"/>
              </a:lnSpc>
              <a:spcBef>
                <a:spcPts val="0"/>
              </a:spcBef>
            </a:pPr>
            <a:r>
              <a:rPr lang="en-US" altLang="ja-JP" sz="1000" dirty="0" smtClean="0"/>
              <a:t>※</a:t>
            </a:r>
            <a:r>
              <a:rPr lang="ja-JP" altLang="en-US" sz="1000" dirty="0" smtClean="0"/>
              <a:t>　文字フォントは、</a:t>
            </a:r>
            <a:r>
              <a:rPr lang="en-US" altLang="ja-JP" sz="1000" dirty="0" smtClean="0">
                <a:latin typeface="+mn-ea"/>
              </a:rPr>
              <a:t>10</a:t>
            </a:r>
            <a:r>
              <a:rPr lang="ja-JP" altLang="en-US" sz="1000" dirty="0" smtClean="0"/>
              <a:t>ポイント以上とすること。</a:t>
            </a:r>
            <a:endParaRPr lang="en-US" altLang="ja-JP" sz="1000" dirty="0"/>
          </a:p>
          <a:p>
            <a:pPr algn="l">
              <a:lnSpc>
                <a:spcPts val="1200"/>
              </a:lnSpc>
              <a:spcBef>
                <a:spcPts val="0"/>
              </a:spcBef>
            </a:pPr>
            <a:r>
              <a:rPr lang="en-US" altLang="ja-JP" sz="1000" dirty="0" smtClean="0"/>
              <a:t>※</a:t>
            </a:r>
            <a:r>
              <a:rPr lang="ja-JP" altLang="en-US" sz="1000" dirty="0" smtClean="0"/>
              <a:t>　作成に当たってはこのテキストボックスを削除すること。</a:t>
            </a:r>
            <a:endParaRPr lang="ja-JP" altLang="en-US" sz="1000" dirty="0"/>
          </a:p>
        </p:txBody>
      </p:sp>
      <p:sp>
        <p:nvSpPr>
          <p:cNvPr id="12" name="サブタイトル 2"/>
          <p:cNvSpPr txBox="1">
            <a:spLocks/>
          </p:cNvSpPr>
          <p:nvPr/>
        </p:nvSpPr>
        <p:spPr>
          <a:xfrm>
            <a:off x="171450" y="898250"/>
            <a:ext cx="8772525" cy="5870849"/>
          </a:xfrm>
          <a:prstGeom prst="rect">
            <a:avLst/>
          </a:prstGeom>
          <a:ln>
            <a:solidFill>
              <a:schemeClr val="tx1"/>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900" dirty="0" smtClean="0"/>
          </a:p>
        </p:txBody>
      </p:sp>
    </p:spTree>
    <p:extLst>
      <p:ext uri="{BB962C8B-B14F-4D97-AF65-F5344CB8AC3E}">
        <p14:creationId xmlns:p14="http://schemas.microsoft.com/office/powerpoint/2010/main" val="3954060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54</Words>
  <Application>Microsoft Office PowerPoint</Application>
  <PresentationFormat>画面に合わせる (4:3)</PresentationFormat>
  <Paragraphs>24</Paragraphs>
  <Slides>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Arial</vt:lpstr>
      <vt:lpstr>Calibri</vt:lpstr>
      <vt:lpstr>Calibri Light</vt:lpstr>
      <vt:lpstr>Office テーマ</vt:lpstr>
      <vt:lpstr>テーマ１　自治体庁舎におけるオフィス環境整備業務に関する基本コンセプト</vt:lpstr>
      <vt:lpstr>テーマ２　コンパクトな庁舎と働きやすい執務空間を同時に実現するための工夫について</vt:lpstr>
      <vt:lpstr>テーマ３　コンパクトな庁舎の実現に寄与する文書・物品管理のあり方について</vt:lpstr>
    </vt:vector>
  </TitlesOfParts>
  <Company>島田市役所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（様式６）業務概要書</dc:title>
  <dc:creator>NEA1202GW117X</dc:creator>
  <cp:lastModifiedBy> </cp:lastModifiedBy>
  <cp:revision>12</cp:revision>
  <dcterms:created xsi:type="dcterms:W3CDTF">2019-02-05T00:44:25Z</dcterms:created>
  <dcterms:modified xsi:type="dcterms:W3CDTF">2019-02-25T02:55:07Z</dcterms:modified>
</cp:coreProperties>
</file>