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993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5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2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01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808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4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8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1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2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6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A94278-F25A-4314-955D-E5510FE13C15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0FC0903-625C-4E83-92ED-AAA849ADD3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令和５年度島田市環境報告書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第４章</a:t>
            </a:r>
            <a:r>
              <a:rPr lang="en-US" altLang="ja-JP" sz="3600" dirty="0"/>
              <a:t> </a:t>
            </a:r>
            <a:r>
              <a:rPr lang="ja-JP" altLang="en-US" sz="3600" dirty="0" smtClean="0"/>
              <a:t>地球</a:t>
            </a:r>
            <a:r>
              <a:rPr lang="ja-JP" altLang="en-US" sz="3600" dirty="0"/>
              <a:t>温暖化対策実行計画</a:t>
            </a:r>
            <a:r>
              <a:rPr lang="ja-JP" altLang="en-US" sz="3600" dirty="0" smtClean="0"/>
              <a:t>の進捗状況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4352544"/>
            <a:ext cx="8991600" cy="1239894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島田市環境課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5674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802689" y="949452"/>
            <a:ext cx="8586621" cy="1188720"/>
          </a:xfrm>
        </p:spPr>
        <p:txBody>
          <a:bodyPr/>
          <a:lstStyle/>
          <a:p>
            <a:r>
              <a:rPr lang="ja-JP" altLang="en-US" dirty="0"/>
              <a:t>市内の再生可能エネルギーの導入</a:t>
            </a:r>
            <a:r>
              <a:rPr lang="ja-JP" altLang="en-US" dirty="0" smtClean="0"/>
              <a:t>容量（</a:t>
            </a:r>
            <a:r>
              <a:rPr lang="en-US" altLang="ja-JP" dirty="0" smtClean="0"/>
              <a:t>p.83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4098" name="Picture 2" descr="a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573" y="2529841"/>
            <a:ext cx="10920852" cy="43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35573" y="2138172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(kW)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951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地球温暖化対策実行計画とは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64973" y="2638044"/>
            <a:ext cx="10429103" cy="3101983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4400" dirty="0">
                <a:solidFill>
                  <a:srgbClr val="FF0000"/>
                </a:solidFill>
              </a:rPr>
              <a:t>温室効果ガスの排出の量の</a:t>
            </a:r>
            <a:r>
              <a:rPr lang="ja-JP" altLang="en-US" sz="4400" dirty="0" smtClean="0">
                <a:solidFill>
                  <a:srgbClr val="FF0000"/>
                </a:solidFill>
              </a:rPr>
              <a:t>削減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800" dirty="0" smtClean="0"/>
              <a:t>並びに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吸収</a:t>
            </a:r>
            <a:r>
              <a:rPr lang="ja-JP" altLang="en-US" sz="4400" dirty="0">
                <a:solidFill>
                  <a:srgbClr val="FF0000"/>
                </a:solidFill>
              </a:rPr>
              <a:t>作用の保全及び</a:t>
            </a:r>
            <a:r>
              <a:rPr lang="ja-JP" altLang="en-US" sz="4400" dirty="0" smtClean="0">
                <a:solidFill>
                  <a:srgbClr val="FF0000"/>
                </a:solidFill>
              </a:rPr>
              <a:t>強化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800" dirty="0" smtClean="0"/>
              <a:t>の</a:t>
            </a:r>
            <a:r>
              <a:rPr lang="ja-JP" altLang="en-US" sz="2800" dirty="0"/>
              <a:t>ための措置に関する</a:t>
            </a:r>
            <a:r>
              <a:rPr lang="ja-JP" altLang="en-US" sz="2800" dirty="0" smtClean="0"/>
              <a:t>計画</a:t>
            </a:r>
            <a:endParaRPr lang="en-US" altLang="ja-JP" sz="28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1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地球温暖化対策実行計画とは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43031"/>
              </p:ext>
            </p:extLst>
          </p:nvPr>
        </p:nvGraphicFramePr>
        <p:xfrm>
          <a:off x="617835" y="2451258"/>
          <a:ext cx="7735333" cy="377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042">
                  <a:extLst>
                    <a:ext uri="{9D8B030D-6E8A-4147-A177-3AD203B41FA5}">
                      <a16:colId xmlns:a16="http://schemas.microsoft.com/office/drawing/2014/main" val="1396956066"/>
                    </a:ext>
                  </a:extLst>
                </a:gridCol>
                <a:gridCol w="3943291">
                  <a:extLst>
                    <a:ext uri="{9D8B030D-6E8A-4147-A177-3AD203B41FA5}">
                      <a16:colId xmlns:a16="http://schemas.microsoft.com/office/drawing/2014/main" val="617406052"/>
                    </a:ext>
                  </a:extLst>
                </a:gridCol>
              </a:tblGrid>
              <a:tr h="65418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2030</a:t>
                      </a:r>
                      <a:r>
                        <a:rPr kumimoji="1" lang="ja-JP" altLang="en-US" sz="2400" dirty="0" smtClean="0"/>
                        <a:t>年度の削減目標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ja-JP" altLang="en-US" sz="2400" dirty="0" smtClean="0"/>
                        <a:t>（</a:t>
                      </a:r>
                      <a:r>
                        <a:rPr kumimoji="1" lang="en-US" altLang="ja-JP" sz="2400" dirty="0" smtClean="0"/>
                        <a:t>2013</a:t>
                      </a:r>
                      <a:r>
                        <a:rPr kumimoji="1" lang="ja-JP" altLang="en-US" sz="2400" dirty="0" smtClean="0"/>
                        <a:t>年度比）</a:t>
                      </a:r>
                      <a:endParaRPr kumimoji="1" lang="ja-JP" alt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928415"/>
                  </a:ext>
                </a:extLst>
              </a:tr>
              <a:tr h="65418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事務事業編</a:t>
                      </a:r>
                      <a:endParaRPr kumimoji="1" lang="ja-JP" altLang="en-US" sz="3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４０</a:t>
                      </a:r>
                      <a:r>
                        <a:rPr kumimoji="1" lang="ja-JP" altLang="en-US" sz="40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endParaRPr kumimoji="1" lang="ja-JP" altLang="en-US" sz="40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79496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市が実施している事務・事業に関する計画</a:t>
                      </a:r>
                      <a:endParaRPr kumimoji="1" lang="ja-JP" altLang="en-US" sz="2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20318"/>
                  </a:ext>
                </a:extLst>
              </a:tr>
              <a:tr h="654187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区域施策編</a:t>
                      </a:r>
                      <a:endParaRPr kumimoji="1" lang="ja-JP" altLang="en-US" sz="3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0" b="1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80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４６</a:t>
                      </a:r>
                      <a:r>
                        <a:rPr kumimoji="1" lang="ja-JP" altLang="en-US" sz="40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％</a:t>
                      </a:r>
                      <a:r>
                        <a:rPr kumimoji="1" lang="ja-JP" altLang="en-US" sz="24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以上</a:t>
                      </a:r>
                      <a:endParaRPr kumimoji="1" lang="ja-JP" altLang="en-US" sz="2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4058113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区域（市内）における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総合的な計画</a:t>
                      </a:r>
                      <a:endParaRPr kumimoji="1" lang="ja-JP" alt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180786"/>
                  </a:ext>
                </a:extLst>
              </a:tr>
            </a:tbl>
          </a:graphicData>
        </a:graphic>
      </p:graphicFrame>
      <p:sp>
        <p:nvSpPr>
          <p:cNvPr id="8" name="二等辺三角形 7"/>
          <p:cNvSpPr/>
          <p:nvPr/>
        </p:nvSpPr>
        <p:spPr>
          <a:xfrm rot="5400000">
            <a:off x="8342136" y="5538714"/>
            <a:ext cx="405108" cy="1575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57463" y="4599321"/>
            <a:ext cx="2699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2050</a:t>
            </a:r>
            <a:r>
              <a:rPr kumimoji="1" lang="ja-JP" altLang="en-US" sz="3600" dirty="0" smtClean="0"/>
              <a:t>年度</a:t>
            </a:r>
            <a:endParaRPr kumimoji="1" lang="en-US" altLang="ja-JP" sz="3600" dirty="0" smtClean="0"/>
          </a:p>
          <a:p>
            <a:pPr algn="ctr"/>
            <a:r>
              <a:rPr kumimoji="1" lang="ja-JP" altLang="en-US" sz="4800" dirty="0" smtClean="0">
                <a:solidFill>
                  <a:srgbClr val="FF0000"/>
                </a:solidFill>
              </a:rPr>
              <a:t>実質ゼロ</a:t>
            </a: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600" dirty="0" smtClean="0"/>
              <a:t>（カーボンニュートラル）</a:t>
            </a:r>
            <a:endParaRPr kumimoji="1" lang="ja-JP" altLang="en-US" sz="1600" dirty="0"/>
          </a:p>
        </p:txBody>
      </p:sp>
      <p:sp>
        <p:nvSpPr>
          <p:cNvPr id="13" name="二等辺三角形 12"/>
          <p:cNvSpPr/>
          <p:nvPr/>
        </p:nvSpPr>
        <p:spPr>
          <a:xfrm rot="5400000">
            <a:off x="8576140" y="5538714"/>
            <a:ext cx="405108" cy="1575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50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 smtClean="0"/>
              <a:t>事務事業</a:t>
            </a:r>
            <a:r>
              <a:rPr lang="ja-JP" altLang="en-US" sz="4400" dirty="0"/>
              <a:t>編</a:t>
            </a:r>
            <a:r>
              <a:rPr lang="ja-JP" altLang="en-US" dirty="0" smtClean="0"/>
              <a:t>の進捗状況（</a:t>
            </a:r>
            <a:r>
              <a:rPr lang="en-US" altLang="ja-JP" dirty="0" smtClean="0"/>
              <a:t>p.76</a:t>
            </a:r>
            <a:r>
              <a:rPr lang="ja-JP" altLang="en-US" dirty="0" smtClean="0"/>
              <a:t>）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23704"/>
              </p:ext>
            </p:extLst>
          </p:nvPr>
        </p:nvGraphicFramePr>
        <p:xfrm>
          <a:off x="1322174" y="2335426"/>
          <a:ext cx="9403492" cy="411479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981622">
                  <a:extLst>
                    <a:ext uri="{9D8B030D-6E8A-4147-A177-3AD203B41FA5}">
                      <a16:colId xmlns:a16="http://schemas.microsoft.com/office/drawing/2014/main" val="1216472803"/>
                    </a:ext>
                  </a:extLst>
                </a:gridCol>
                <a:gridCol w="1806390">
                  <a:extLst>
                    <a:ext uri="{9D8B030D-6E8A-4147-A177-3AD203B41FA5}">
                      <a16:colId xmlns:a16="http://schemas.microsoft.com/office/drawing/2014/main" val="1256740987"/>
                    </a:ext>
                  </a:extLst>
                </a:gridCol>
                <a:gridCol w="1807740">
                  <a:extLst>
                    <a:ext uri="{9D8B030D-6E8A-4147-A177-3AD203B41FA5}">
                      <a16:colId xmlns:a16="http://schemas.microsoft.com/office/drawing/2014/main" val="1852713108"/>
                    </a:ext>
                  </a:extLst>
                </a:gridCol>
                <a:gridCol w="1807740">
                  <a:extLst>
                    <a:ext uri="{9D8B030D-6E8A-4147-A177-3AD203B41FA5}">
                      <a16:colId xmlns:a16="http://schemas.microsoft.com/office/drawing/2014/main" val="1772421521"/>
                    </a:ext>
                  </a:extLst>
                </a:gridCol>
              </a:tblGrid>
              <a:tr h="1111394">
                <a:tc>
                  <a:txBody>
                    <a:bodyPr/>
                    <a:lstStyle/>
                    <a:p>
                      <a:pPr marL="139700" indent="-139700" algn="r" latinLnBrk="1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endParaRPr lang="ja-JP" sz="11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000" kern="100" dirty="0">
                          <a:effectLst/>
                        </a:rPr>
                        <a:t>基準年度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000" kern="100" dirty="0">
                          <a:effectLst/>
                        </a:rPr>
                        <a:t>H25</a:t>
                      </a:r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en-US" sz="2000" kern="100" dirty="0">
                          <a:effectLst/>
                        </a:rPr>
                        <a:t>2013)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000" kern="100" dirty="0">
                          <a:effectLst/>
                        </a:rPr>
                        <a:t>前年度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000" kern="100" dirty="0">
                          <a:effectLst/>
                        </a:rPr>
                        <a:t>R3</a:t>
                      </a:r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en-US" sz="2000" kern="100" dirty="0">
                          <a:effectLst/>
                        </a:rPr>
                        <a:t>2021</a:t>
                      </a:r>
                      <a:r>
                        <a:rPr lang="ja-JP" sz="2000" kern="100" dirty="0">
                          <a:effectLst/>
                        </a:rPr>
                        <a:t>）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000" kern="100" dirty="0">
                          <a:effectLst/>
                        </a:rPr>
                        <a:t>最新実績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000" kern="100" dirty="0">
                          <a:effectLst/>
                        </a:rPr>
                        <a:t>R4</a:t>
                      </a:r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en-US" sz="2000" kern="100" dirty="0">
                          <a:effectLst/>
                        </a:rPr>
                        <a:t>2022</a:t>
                      </a:r>
                      <a:r>
                        <a:rPr lang="ja-JP" sz="2000" kern="100" dirty="0">
                          <a:effectLst/>
                        </a:rPr>
                        <a:t>）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950739546"/>
                  </a:ext>
                </a:extLst>
              </a:tr>
              <a:tr h="100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800" kern="0" dirty="0">
                          <a:effectLst/>
                        </a:rPr>
                        <a:t>温室効果ガス総排出量（目標）</a:t>
                      </a:r>
                      <a:endParaRPr lang="ja-JP" sz="28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3200" kern="100" dirty="0">
                          <a:effectLst/>
                        </a:rPr>
                        <a:t>-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27,668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27,254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4269220584"/>
                  </a:ext>
                </a:extLst>
              </a:tr>
              <a:tr h="100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800" kern="0" dirty="0">
                          <a:effectLst/>
                        </a:rPr>
                        <a:t>温室効果ガス総排出量（実績）</a:t>
                      </a:r>
                      <a:endParaRPr lang="ja-JP" sz="28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3200" kern="100" dirty="0">
                          <a:effectLst/>
                        </a:rPr>
                        <a:t>34,361 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27,554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29,129</a:t>
                      </a:r>
                      <a:endParaRPr lang="ja-JP" sz="3200" b="1" kern="100" dirty="0">
                        <a:solidFill>
                          <a:srgbClr val="FF0000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4099605984"/>
                  </a:ext>
                </a:extLst>
              </a:tr>
              <a:tr h="1001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対基準年度比増減率</a:t>
                      </a:r>
                      <a:endParaRPr lang="ja-JP" sz="28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en-US" sz="3200" kern="100">
                          <a:effectLst/>
                        </a:rPr>
                        <a:t>- </a:t>
                      </a:r>
                      <a:endParaRPr lang="ja-JP" sz="32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△</a:t>
                      </a:r>
                      <a:r>
                        <a:rPr lang="en-US" sz="3200" kern="100" dirty="0">
                          <a:effectLst/>
                        </a:rPr>
                        <a:t>19.8</a:t>
                      </a:r>
                      <a:r>
                        <a:rPr lang="ja-JP" sz="3200" kern="100" dirty="0">
                          <a:effectLst/>
                        </a:rPr>
                        <a:t>％</a:t>
                      </a:r>
                      <a:endParaRPr lang="ja-JP" sz="32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3200" b="1" kern="100" dirty="0">
                          <a:solidFill>
                            <a:srgbClr val="FF0000"/>
                          </a:solidFill>
                          <a:effectLst/>
                        </a:rPr>
                        <a:t>△</a:t>
                      </a: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15.2</a:t>
                      </a:r>
                      <a:r>
                        <a:rPr lang="ja-JP" sz="3200" b="1" kern="100" dirty="0">
                          <a:solidFill>
                            <a:srgbClr val="FF0000"/>
                          </a:solidFill>
                          <a:effectLst/>
                        </a:rPr>
                        <a:t>％</a:t>
                      </a:r>
                      <a:endParaRPr lang="ja-JP" sz="3200" b="1" kern="100" dirty="0">
                        <a:solidFill>
                          <a:srgbClr val="FF0000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133682745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57849" y="4023493"/>
            <a:ext cx="263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（単位：</a:t>
            </a:r>
            <a:r>
              <a:rPr lang="en-US" altLang="ja-JP" dirty="0"/>
              <a:t>t-CO</a:t>
            </a:r>
            <a:r>
              <a:rPr lang="ja-JP" altLang="ja-JP" dirty="0"/>
              <a:t>₂</a:t>
            </a:r>
            <a:r>
              <a:rPr lang="en-US" altLang="ja-JP" dirty="0"/>
              <a:t>/</a:t>
            </a:r>
            <a:r>
              <a:rPr lang="ja-JP" altLang="ja-JP" dirty="0"/>
              <a:t>年）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848" y="5039836"/>
            <a:ext cx="263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（単位：</a:t>
            </a:r>
            <a:r>
              <a:rPr lang="en-US" altLang="ja-JP" dirty="0"/>
              <a:t>t-CO</a:t>
            </a:r>
            <a:r>
              <a:rPr lang="ja-JP" altLang="ja-JP" dirty="0"/>
              <a:t>₂</a:t>
            </a:r>
            <a:r>
              <a:rPr lang="en-US" altLang="ja-JP" dirty="0"/>
              <a:t>/</a:t>
            </a:r>
            <a:r>
              <a:rPr lang="ja-JP" altLang="ja-JP" dirty="0"/>
              <a:t>年）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0" y="533400"/>
            <a:ext cx="1981200" cy="1620012"/>
          </a:xfrm>
          <a:prstGeom prst="wedgeRoundRectCallout">
            <a:avLst>
              <a:gd name="adj1" fmla="val 47070"/>
              <a:gd name="adj2" fmla="val 23192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市の事務事業</a:t>
            </a:r>
            <a:r>
              <a:rPr kumimoji="1" lang="ja-JP" altLang="en-US" sz="2000" dirty="0" smtClean="0"/>
              <a:t>からの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温室効果ガス排出量の削減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2329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無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15" y="4763"/>
            <a:ext cx="10968037" cy="686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22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温室効果ガス排出量の算定</a:t>
            </a:r>
            <a:r>
              <a:rPr lang="ja-JP" altLang="en-US" dirty="0" smtClean="0"/>
              <a:t>方法（</a:t>
            </a:r>
            <a:r>
              <a:rPr lang="en-US" altLang="ja-JP" dirty="0" smtClean="0"/>
              <a:t>p.77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423160"/>
            <a:ext cx="10957560" cy="4282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ja-JP" dirty="0"/>
              <a:t>　</a:t>
            </a:r>
            <a:r>
              <a:rPr lang="ja-JP" altLang="ja-JP" sz="4400" b="1" dirty="0"/>
              <a:t>活動量</a:t>
            </a:r>
            <a:r>
              <a:rPr lang="ja-JP" altLang="ja-JP" sz="2600" dirty="0"/>
              <a:t>　×　</a:t>
            </a:r>
            <a:r>
              <a:rPr lang="ja-JP" altLang="ja-JP" sz="4400" b="1" dirty="0"/>
              <a:t>排出係数</a:t>
            </a:r>
            <a:r>
              <a:rPr lang="ja-JP" altLang="ja-JP" sz="2600" dirty="0"/>
              <a:t>　×　</a:t>
            </a:r>
            <a:r>
              <a:rPr lang="ja-JP" altLang="ja-JP" sz="4400" b="1" dirty="0"/>
              <a:t>地球温暖化係数</a:t>
            </a:r>
            <a:endParaRPr lang="ja-JP" altLang="ja-JP" sz="4300" b="1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2800" dirty="0" smtClean="0"/>
              <a:t>    </a:t>
            </a:r>
            <a:r>
              <a:rPr lang="ja-JP" altLang="ja-JP" sz="2800" dirty="0" smtClean="0"/>
              <a:t>活</a:t>
            </a:r>
            <a:r>
              <a:rPr lang="ja-JP" altLang="ja-JP" sz="2800" dirty="0"/>
              <a:t>　　動　　量：電気、熱などの</a:t>
            </a:r>
            <a:r>
              <a:rPr lang="ja-JP" altLang="ja-JP" sz="2800" dirty="0" smtClean="0"/>
              <a:t>使用量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    </a:t>
            </a:r>
            <a:r>
              <a:rPr lang="ja-JP" altLang="ja-JP" sz="2800" dirty="0" smtClean="0"/>
              <a:t>排</a:t>
            </a:r>
            <a:r>
              <a:rPr lang="ja-JP" altLang="ja-JP" sz="2800" dirty="0"/>
              <a:t>　出　係　数：活動量あたりの排出量</a:t>
            </a:r>
          </a:p>
          <a:p>
            <a:pPr marL="0" indent="0">
              <a:buNone/>
            </a:pPr>
            <a:r>
              <a:rPr lang="en-US" altLang="ja-JP" sz="2800" dirty="0" smtClean="0"/>
              <a:t>    </a:t>
            </a:r>
            <a:r>
              <a:rPr lang="ja-JP" altLang="ja-JP" sz="2800" dirty="0" smtClean="0"/>
              <a:t>地球</a:t>
            </a:r>
            <a:r>
              <a:rPr lang="ja-JP" altLang="ja-JP" sz="2800" dirty="0"/>
              <a:t>温暖化係数：各温室効果ガスの「地球の温暖化を</a:t>
            </a:r>
            <a:r>
              <a:rPr lang="ja-JP" altLang="ja-JP" sz="2800" dirty="0" smtClean="0"/>
              <a:t>もたらす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              </a:t>
            </a:r>
            <a:r>
              <a:rPr lang="ja-JP" altLang="ja-JP" sz="2800" dirty="0" smtClean="0"/>
              <a:t>程度</a:t>
            </a:r>
            <a:r>
              <a:rPr lang="ja-JP" altLang="ja-JP" sz="2800" dirty="0"/>
              <a:t>」が</a:t>
            </a:r>
            <a:r>
              <a:rPr lang="ja-JP" altLang="ja-JP" sz="2800" dirty="0" smtClean="0"/>
              <a:t>、二酸化炭素</a:t>
            </a:r>
            <a:r>
              <a:rPr lang="ja-JP" altLang="ja-JP" sz="2800" dirty="0"/>
              <a:t>の「地球の温暖化</a:t>
            </a:r>
            <a:r>
              <a:rPr lang="ja-JP" altLang="ja-JP" sz="2800" dirty="0" smtClean="0"/>
              <a:t>を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                                 </a:t>
            </a:r>
            <a:r>
              <a:rPr lang="ja-JP" altLang="ja-JP" sz="2800" dirty="0" smtClean="0"/>
              <a:t>もたらす</a:t>
            </a:r>
            <a:r>
              <a:rPr lang="ja-JP" altLang="ja-JP" sz="2800" dirty="0"/>
              <a:t>程度」</a:t>
            </a:r>
            <a:r>
              <a:rPr lang="ja-JP" altLang="ja-JP" sz="2800" dirty="0" smtClean="0"/>
              <a:t>の何倍</a:t>
            </a:r>
            <a:r>
              <a:rPr lang="ja-JP" altLang="ja-JP" sz="2800" dirty="0"/>
              <a:t>に当たるかを表した</a:t>
            </a:r>
            <a:r>
              <a:rPr lang="ja-JP" altLang="ja-JP" sz="2800" dirty="0" smtClean="0"/>
              <a:t>値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46232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活動ごとの温室効果ガス</a:t>
            </a:r>
            <a:r>
              <a:rPr lang="ja-JP" altLang="en-US" dirty="0" smtClean="0"/>
              <a:t>排出量（</a:t>
            </a:r>
            <a:r>
              <a:rPr lang="en-US" altLang="ja-JP" dirty="0" smtClean="0"/>
              <a:t>p.78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69309" y="2638044"/>
            <a:ext cx="8773296" cy="362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400" dirty="0" smtClean="0"/>
              <a:t>市の事務事業からの温室</a:t>
            </a:r>
            <a:r>
              <a:rPr lang="ja-JP" altLang="en-US" sz="2400" dirty="0"/>
              <a:t>効果</a:t>
            </a:r>
            <a:r>
              <a:rPr lang="ja-JP" altLang="en-US" sz="2400" dirty="0" smtClean="0"/>
              <a:t>ガスは、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燃料の使用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電気</a:t>
            </a:r>
            <a:r>
              <a:rPr lang="ja-JP" alt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の</a:t>
            </a:r>
            <a:r>
              <a:rPr lang="ja-JP" alt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使用</a:t>
            </a:r>
            <a:r>
              <a:rPr lang="en-US" altLang="ja-JP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en-US" altLang="ja-JP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ja-JP" alt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一般</a:t>
            </a:r>
            <a:r>
              <a:rPr lang="ja-JP" alt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廃棄物の</a:t>
            </a:r>
            <a:r>
              <a:rPr lang="ja-JP" alt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燃焼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2400" dirty="0" smtClean="0"/>
              <a:t>により排出される</a:t>
            </a:r>
            <a:r>
              <a:rPr lang="ja-JP" altLang="en-US" sz="2400" dirty="0"/>
              <a:t>もの</a:t>
            </a:r>
            <a:r>
              <a:rPr lang="ja-JP" altLang="en-US" sz="2400" dirty="0" smtClean="0"/>
              <a:t>で全体の約</a:t>
            </a:r>
            <a:r>
              <a:rPr lang="en-US" altLang="ja-JP" sz="4800" b="1" dirty="0">
                <a:solidFill>
                  <a:srgbClr val="FF0000"/>
                </a:solidFill>
              </a:rPr>
              <a:t>99</a:t>
            </a:r>
            <a:r>
              <a:rPr lang="ja-JP" altLang="en-US" sz="2400" b="1" dirty="0">
                <a:solidFill>
                  <a:srgbClr val="FF0000"/>
                </a:solidFill>
              </a:rPr>
              <a:t>％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6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18" y="-1"/>
            <a:ext cx="10824519" cy="6864019"/>
          </a:xfrm>
        </p:spPr>
      </p:pic>
    </p:spTree>
    <p:extLst>
      <p:ext uri="{BB962C8B-B14F-4D97-AF65-F5344CB8AC3E}">
        <p14:creationId xmlns:p14="http://schemas.microsoft.com/office/powerpoint/2010/main" val="335063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区域施策編</a:t>
            </a:r>
            <a:r>
              <a:rPr lang="ja-JP" altLang="en-US" dirty="0"/>
              <a:t>の進捗状況（</a:t>
            </a:r>
            <a:r>
              <a:rPr lang="en-US" altLang="ja-JP" dirty="0" smtClean="0"/>
              <a:t>p.82</a:t>
            </a:r>
            <a:r>
              <a:rPr lang="ja-JP" altLang="en-US" dirty="0" smtClean="0"/>
              <a:t>）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139896"/>
              </p:ext>
            </p:extLst>
          </p:nvPr>
        </p:nvGraphicFramePr>
        <p:xfrm>
          <a:off x="974124" y="2273640"/>
          <a:ext cx="10243751" cy="448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276">
                  <a:extLst>
                    <a:ext uri="{9D8B030D-6E8A-4147-A177-3AD203B41FA5}">
                      <a16:colId xmlns:a16="http://schemas.microsoft.com/office/drawing/2014/main" val="2866102919"/>
                    </a:ext>
                  </a:extLst>
                </a:gridCol>
                <a:gridCol w="2319382">
                  <a:extLst>
                    <a:ext uri="{9D8B030D-6E8A-4147-A177-3AD203B41FA5}">
                      <a16:colId xmlns:a16="http://schemas.microsoft.com/office/drawing/2014/main" val="4150133137"/>
                    </a:ext>
                  </a:extLst>
                </a:gridCol>
                <a:gridCol w="1168567">
                  <a:extLst>
                    <a:ext uri="{9D8B030D-6E8A-4147-A177-3AD203B41FA5}">
                      <a16:colId xmlns:a16="http://schemas.microsoft.com/office/drawing/2014/main" val="1179214226"/>
                    </a:ext>
                  </a:extLst>
                </a:gridCol>
                <a:gridCol w="139811">
                  <a:extLst>
                    <a:ext uri="{9D8B030D-6E8A-4147-A177-3AD203B41FA5}">
                      <a16:colId xmlns:a16="http://schemas.microsoft.com/office/drawing/2014/main" val="77670785"/>
                    </a:ext>
                  </a:extLst>
                </a:gridCol>
                <a:gridCol w="1168567">
                  <a:extLst>
                    <a:ext uri="{9D8B030D-6E8A-4147-A177-3AD203B41FA5}">
                      <a16:colId xmlns:a16="http://schemas.microsoft.com/office/drawing/2014/main" val="117760254"/>
                    </a:ext>
                  </a:extLst>
                </a:gridCol>
                <a:gridCol w="1370891">
                  <a:extLst>
                    <a:ext uri="{9D8B030D-6E8A-4147-A177-3AD203B41FA5}">
                      <a16:colId xmlns:a16="http://schemas.microsoft.com/office/drawing/2014/main" val="455823008"/>
                    </a:ext>
                  </a:extLst>
                </a:gridCol>
                <a:gridCol w="1370891">
                  <a:extLst>
                    <a:ext uri="{9D8B030D-6E8A-4147-A177-3AD203B41FA5}">
                      <a16:colId xmlns:a16="http://schemas.microsoft.com/office/drawing/2014/main" val="1461259402"/>
                    </a:ext>
                  </a:extLst>
                </a:gridCol>
                <a:gridCol w="1241366">
                  <a:extLst>
                    <a:ext uri="{9D8B030D-6E8A-4147-A177-3AD203B41FA5}">
                      <a16:colId xmlns:a16="http://schemas.microsoft.com/office/drawing/2014/main" val="1651932813"/>
                    </a:ext>
                  </a:extLst>
                </a:gridCol>
              </a:tblGrid>
              <a:tr h="330283">
                <a:tc rowSpan="3">
                  <a:txBody>
                    <a:bodyPr/>
                    <a:lstStyle/>
                    <a:p>
                      <a:pPr marL="139700" indent="-139700"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起源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2400" b="0" kern="100" dirty="0">
                          <a:solidFill>
                            <a:schemeClr val="tx1"/>
                          </a:solidFill>
                          <a:effectLst/>
                        </a:rPr>
                        <a:t>部門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H25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endParaRPr lang="en-US" sz="24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(2013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H30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ja-JP" sz="2400" b="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24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</a:rPr>
                        <a:t>2018)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</a:rPr>
                        <a:t>R1</a:t>
                      </a:r>
                      <a:r>
                        <a:rPr lang="ja-JP" sz="2400" b="0" kern="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</a:rPr>
                        <a:t>2019)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292848"/>
                  </a:ext>
                </a:extLst>
              </a:tr>
              <a:tr h="3302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実績値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増減率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710009"/>
                  </a:ext>
                </a:extLst>
              </a:tr>
              <a:tr h="5543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基準</a:t>
                      </a:r>
                      <a:r>
                        <a:rPr lang="ja-JP" sz="1800" b="0" kern="100" dirty="0">
                          <a:solidFill>
                            <a:schemeClr val="tx1"/>
                          </a:solidFill>
                          <a:effectLst/>
                        </a:rPr>
                        <a:t>年度比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2700020" algn="ctr"/>
                          <a:tab pos="5400040" algn="r"/>
                        </a:tabLst>
                      </a:pPr>
                      <a:r>
                        <a:rPr lang="ja-JP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前年度比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981867"/>
                  </a:ext>
                </a:extLst>
              </a:tr>
              <a:tr h="40419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solidFill>
                            <a:schemeClr val="tx1"/>
                          </a:solidFill>
                          <a:effectLst/>
                        </a:rPr>
                        <a:t>エネルギー起源</a:t>
                      </a:r>
                      <a:r>
                        <a:rPr lang="en-US" sz="2000" b="0" kern="100" dirty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en-US" sz="2000" b="0" kern="1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ja-JP" sz="20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産業部門</a:t>
                      </a:r>
                      <a:endParaRPr lang="ja-JP" sz="20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531.8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473.1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442.5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-16.8%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-6.5%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418880408"/>
                  </a:ext>
                </a:extLst>
              </a:tr>
              <a:tr h="404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業務その他部門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142.5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103.3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95.1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-33.3%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-7.9%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457350062"/>
                  </a:ext>
                </a:extLst>
              </a:tr>
              <a:tr h="404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家庭部門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140.0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114.1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101.9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-27.2%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-10.7%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36496427"/>
                  </a:ext>
                </a:extLst>
              </a:tr>
              <a:tr h="404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運輸部門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244.9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197.2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194.3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-20.7%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-1.5%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3620201102"/>
                  </a:ext>
                </a:extLst>
              </a:tr>
              <a:tr h="40419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solidFill>
                            <a:schemeClr val="tx1"/>
                          </a:solidFill>
                          <a:effectLst/>
                        </a:rPr>
                        <a:t>エネルギー起源</a:t>
                      </a:r>
                      <a:r>
                        <a:rPr 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en-US" sz="2000" b="0" kern="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以外</a:t>
                      </a:r>
                      <a:endParaRPr lang="ja-JP" sz="20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農業分野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2.6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2.5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2.5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-7.0%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-0.9%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1425612711"/>
                  </a:ext>
                </a:extLst>
              </a:tr>
              <a:tr h="404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廃棄物分野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15.0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14.5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12.6 </a:t>
                      </a:r>
                      <a:endParaRPr lang="ja-JP" sz="2400" kern="10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-15.7%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-12.9%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extLst>
                  <a:ext uri="{0D108BD9-81ED-4DB2-BD59-A6C34878D82A}">
                    <a16:rowId xmlns:a16="http://schemas.microsoft.com/office/drawing/2014/main" val="2091982769"/>
                  </a:ext>
                </a:extLst>
              </a:tr>
              <a:tr h="404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chemeClr val="tx1"/>
                          </a:solidFill>
                          <a:effectLst/>
                        </a:rPr>
                        <a:t>代替フロン類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5.9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5.1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5.0 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-15.3%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-3.2%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36975"/>
                  </a:ext>
                </a:extLst>
              </a:tr>
              <a:tr h="4041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b="0" kern="100" dirty="0">
                          <a:solidFill>
                            <a:schemeClr val="tx1"/>
                          </a:solidFill>
                          <a:effectLst/>
                        </a:rPr>
                        <a:t>排出量合計</a:t>
                      </a:r>
                      <a:endParaRPr lang="ja-JP" sz="20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1,082.8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909.8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853.7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</a:rPr>
                        <a:t>-21.2%</a:t>
                      </a:r>
                      <a:endParaRPr lang="ja-JP" sz="2400" b="1" kern="100" dirty="0">
                        <a:solidFill>
                          <a:srgbClr val="FF0000"/>
                        </a:solidFill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-6.2%</a:t>
                      </a:r>
                      <a:endParaRPr lang="ja-JP" sz="2400" kern="100" dirty="0">
                        <a:effectLst/>
                        <a:latin typeface="平成明朝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8661021"/>
                  </a:ext>
                </a:extLst>
              </a:tr>
            </a:tbl>
          </a:graphicData>
        </a:graphic>
      </p:graphicFrame>
      <p:sp>
        <p:nvSpPr>
          <p:cNvPr id="5" name="角丸四角形吹き出し 4"/>
          <p:cNvSpPr/>
          <p:nvPr/>
        </p:nvSpPr>
        <p:spPr>
          <a:xfrm>
            <a:off x="0" y="954024"/>
            <a:ext cx="2011680" cy="1199388"/>
          </a:xfrm>
          <a:prstGeom prst="wedgeRoundRectCallout">
            <a:avLst>
              <a:gd name="adj1" fmla="val 47070"/>
              <a:gd name="adj2" fmla="val 23192"/>
              <a:gd name="adj3" fmla="val 16667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/>
              <a:t>市内</a:t>
            </a:r>
            <a:r>
              <a:rPr kumimoji="1" lang="ja-JP" altLang="en-US" sz="2000" dirty="0" smtClean="0"/>
              <a:t>からの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温室効果ガス排出量の削減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393680" y="1844194"/>
            <a:ext cx="115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(t-CO</a:t>
            </a:r>
            <a:r>
              <a:rPr kumimoji="1" lang="en-US" altLang="ja-JP" sz="900" dirty="0" smtClean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883949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TM10001115[[fn=パーセル]]</Template>
  <TotalTime>246</TotalTime>
  <Words>472</Words>
  <Application>Microsoft Office PowerPoint</Application>
  <PresentationFormat>ワイド画面</PresentationFormat>
  <Paragraphs>121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BIZ UDPゴシック</vt:lpstr>
      <vt:lpstr>HGｺﾞｼｯｸE</vt:lpstr>
      <vt:lpstr>ＭＳ 明朝</vt:lpstr>
      <vt:lpstr>平成明朝</vt:lpstr>
      <vt:lpstr>Arial</vt:lpstr>
      <vt:lpstr>Gill Sans MT</vt:lpstr>
      <vt:lpstr>Times New Roman</vt:lpstr>
      <vt:lpstr>Parcel</vt:lpstr>
      <vt:lpstr>令和５年度島田市環境報告書 第４章 地球温暖化対策実行計画の進捗状況</vt:lpstr>
      <vt:lpstr>地球温暖化対策実行計画とは</vt:lpstr>
      <vt:lpstr>地球温暖化対策実行計画とは</vt:lpstr>
      <vt:lpstr>事務事業編の進捗状況（p.76） </vt:lpstr>
      <vt:lpstr>PowerPoint プレゼンテーション</vt:lpstr>
      <vt:lpstr>温室効果ガス排出量の算定方法（p.77）</vt:lpstr>
      <vt:lpstr>活動ごとの温室効果ガス排出量（p.78）</vt:lpstr>
      <vt:lpstr>PowerPoint プレゼンテーション</vt:lpstr>
      <vt:lpstr>区域施策編の進捗状況（p.82） </vt:lpstr>
      <vt:lpstr>市内の再生可能エネルギーの導入容量（p.83）</vt:lpstr>
    </vt:vector>
  </TitlesOfParts>
  <Company>島田市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 島田市環境報告書</dc:title>
  <dc:creator>島田市</dc:creator>
  <cp:lastModifiedBy>島田市</cp:lastModifiedBy>
  <cp:revision>18</cp:revision>
  <dcterms:created xsi:type="dcterms:W3CDTF">2024-01-30T01:12:46Z</dcterms:created>
  <dcterms:modified xsi:type="dcterms:W3CDTF">2024-01-31T04:48:08Z</dcterms:modified>
</cp:coreProperties>
</file>