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6B6541-577F-4219-952C-E39DB00F4385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kumimoji="1" lang="ja-JP" altLang="en-US"/>
        </a:p>
      </dgm:t>
    </dgm:pt>
    <dgm:pt modelId="{B8CBF151-CE62-4008-8601-664ED0293AF8}">
      <dgm:prSet phldrT="[テキスト]" custT="1"/>
      <dgm:spPr/>
      <dgm:t>
        <a:bodyPr/>
        <a:lstStyle/>
        <a:p>
          <a:r>
            <a:rPr kumimoji="1" lang="ja-JP" altLang="en-US" sz="4400" b="1" dirty="0" smtClean="0"/>
            <a:t>ひとりでに</a:t>
          </a:r>
          <a:r>
            <a:rPr kumimoji="1" lang="en-US" altLang="en-US" sz="4400" b="1" dirty="0" smtClean="0"/>
            <a:t>CO2</a:t>
          </a:r>
          <a:r>
            <a:rPr kumimoji="1" lang="ja-JP" altLang="en-US" sz="4400" b="1" dirty="0" smtClean="0"/>
            <a:t>が下がる</a:t>
          </a:r>
          <a:endParaRPr kumimoji="1" lang="ja-JP" altLang="en-US" sz="4400" b="1" dirty="0"/>
        </a:p>
      </dgm:t>
    </dgm:pt>
    <dgm:pt modelId="{16EB5886-637F-4C42-9EDC-20C5DC1B485D}" type="parTrans" cxnId="{2E02EAAD-EF3B-4938-9EEF-B58820CD45EE}">
      <dgm:prSet/>
      <dgm:spPr/>
      <dgm:t>
        <a:bodyPr/>
        <a:lstStyle/>
        <a:p>
          <a:endParaRPr kumimoji="1" lang="ja-JP" altLang="en-US"/>
        </a:p>
      </dgm:t>
    </dgm:pt>
    <dgm:pt modelId="{0E92B01A-8683-4389-A9BF-304CAF5E895A}" type="sibTrans" cxnId="{2E02EAAD-EF3B-4938-9EEF-B58820CD45EE}">
      <dgm:prSet/>
      <dgm:spPr/>
      <dgm:t>
        <a:bodyPr/>
        <a:lstStyle/>
        <a:p>
          <a:endParaRPr kumimoji="1" lang="ja-JP" altLang="en-US"/>
        </a:p>
      </dgm:t>
    </dgm:pt>
    <dgm:pt modelId="{3D219C52-2E60-4D70-9B7A-C7F7C83BE94E}">
      <dgm:prSet phldrT="[テキスト]"/>
      <dgm:spPr/>
      <dgm:t>
        <a:bodyPr/>
        <a:lstStyle/>
        <a:p>
          <a:r>
            <a:rPr kumimoji="1" lang="ja-JP" altLang="en-US" b="1" dirty="0" smtClean="0">
              <a:solidFill>
                <a:srgbClr val="FF0000"/>
              </a:solidFill>
            </a:rPr>
            <a:t>高効率</a:t>
          </a:r>
          <a:r>
            <a:rPr kumimoji="1" lang="ja-JP" altLang="en-US" b="1" dirty="0" smtClean="0"/>
            <a:t>の給湯器、節水できる機器を選ぶ</a:t>
          </a:r>
          <a:endParaRPr kumimoji="1" lang="ja-JP" altLang="en-US" b="1" dirty="0"/>
        </a:p>
      </dgm:t>
    </dgm:pt>
    <dgm:pt modelId="{EB487E55-97C4-4C96-AFFE-61E82F55362A}" type="parTrans" cxnId="{5A396B0D-1CB2-416C-A5D3-A3422E7E1731}">
      <dgm:prSet/>
      <dgm:spPr/>
      <dgm:t>
        <a:bodyPr/>
        <a:lstStyle/>
        <a:p>
          <a:endParaRPr kumimoji="1" lang="ja-JP" altLang="en-US"/>
        </a:p>
      </dgm:t>
    </dgm:pt>
    <dgm:pt modelId="{BEFF319F-00BD-4E17-8C21-1772A788197C}" type="sibTrans" cxnId="{5A396B0D-1CB2-416C-A5D3-A3422E7E1731}">
      <dgm:prSet/>
      <dgm:spPr/>
      <dgm:t>
        <a:bodyPr/>
        <a:lstStyle/>
        <a:p>
          <a:endParaRPr kumimoji="1" lang="ja-JP" altLang="en-US"/>
        </a:p>
      </dgm:t>
    </dgm:pt>
    <dgm:pt modelId="{1EBEA007-9A2B-416D-B137-F87DC35E67DB}">
      <dgm:prSet phldrT="[テキスト]"/>
      <dgm:spPr/>
      <dgm:t>
        <a:bodyPr/>
        <a:lstStyle/>
        <a:p>
          <a:r>
            <a:rPr kumimoji="1" lang="ja-JP" altLang="en-US" b="1" dirty="0" smtClean="0"/>
            <a:t>環境にやさしい次世代自動車を選ぶ</a:t>
          </a:r>
          <a:endParaRPr kumimoji="1" lang="ja-JP" altLang="en-US" b="1" dirty="0"/>
        </a:p>
      </dgm:t>
    </dgm:pt>
    <dgm:pt modelId="{7D5A6303-E65F-4AD7-8788-763F49910A9A}" type="parTrans" cxnId="{1D1540AB-75B6-409F-8675-0DF12525EF3F}">
      <dgm:prSet/>
      <dgm:spPr/>
      <dgm:t>
        <a:bodyPr/>
        <a:lstStyle/>
        <a:p>
          <a:endParaRPr kumimoji="1" lang="ja-JP" altLang="en-US"/>
        </a:p>
      </dgm:t>
    </dgm:pt>
    <dgm:pt modelId="{9C3824B8-EBE9-4DD4-867C-173EED5514AD}" type="sibTrans" cxnId="{1D1540AB-75B6-409F-8675-0DF12525EF3F}">
      <dgm:prSet/>
      <dgm:spPr/>
      <dgm:t>
        <a:bodyPr/>
        <a:lstStyle/>
        <a:p>
          <a:endParaRPr kumimoji="1" lang="ja-JP" altLang="en-US"/>
        </a:p>
      </dgm:t>
    </dgm:pt>
    <dgm:pt modelId="{B5477F5D-B0B9-480C-82CC-2657FCFF07BA}">
      <dgm:prSet phldrT="[テキスト]"/>
      <dgm:spPr/>
      <dgm:t>
        <a:bodyPr/>
        <a:lstStyle/>
        <a:p>
          <a:r>
            <a:rPr kumimoji="1" lang="ja-JP" altLang="en-US" b="1" dirty="0" smtClean="0"/>
            <a:t>太陽光発電など、</a:t>
          </a:r>
          <a:r>
            <a:rPr kumimoji="1" lang="ja-JP" altLang="en-US" b="1" dirty="0" smtClean="0">
              <a:solidFill>
                <a:srgbClr val="FF0000"/>
              </a:solidFill>
            </a:rPr>
            <a:t>再生可能エネルギー</a:t>
          </a:r>
          <a:r>
            <a:rPr kumimoji="1" lang="ja-JP" altLang="en-US" b="1" dirty="0" smtClean="0"/>
            <a:t>を取り入れる</a:t>
          </a:r>
          <a:endParaRPr kumimoji="1" lang="ja-JP" altLang="en-US" b="1" dirty="0"/>
        </a:p>
      </dgm:t>
    </dgm:pt>
    <dgm:pt modelId="{8DB530E3-1295-43CD-965A-1A4BC5878C8E}" type="parTrans" cxnId="{82CEE766-F679-445A-A259-DF3EE31B8506}">
      <dgm:prSet/>
      <dgm:spPr/>
      <dgm:t>
        <a:bodyPr/>
        <a:lstStyle/>
        <a:p>
          <a:endParaRPr kumimoji="1" lang="ja-JP" altLang="en-US"/>
        </a:p>
      </dgm:t>
    </dgm:pt>
    <dgm:pt modelId="{8FD5164C-EFDB-49D2-9720-36D96268BADF}" type="sibTrans" cxnId="{82CEE766-F679-445A-A259-DF3EE31B8506}">
      <dgm:prSet/>
      <dgm:spPr/>
      <dgm:t>
        <a:bodyPr/>
        <a:lstStyle/>
        <a:p>
          <a:endParaRPr kumimoji="1" lang="ja-JP" altLang="en-US"/>
        </a:p>
      </dgm:t>
    </dgm:pt>
    <dgm:pt modelId="{38647288-CC95-44B1-9580-DF41A7E26921}" type="pres">
      <dgm:prSet presAssocID="{5A6B6541-577F-4219-952C-E39DB00F43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B1EDBEB-10DA-471B-8434-B0D492722687}" type="pres">
      <dgm:prSet presAssocID="{B8CBF151-CE62-4008-8601-664ED0293AF8}" presName="parentText" presStyleLbl="node1" presStyleIdx="0" presStyleCnt="1" custScaleY="8611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5CE6E65-0C39-4EE7-BE17-55C180407712}" type="pres">
      <dgm:prSet presAssocID="{B8CBF151-CE62-4008-8601-664ED0293AF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2CEE766-F679-445A-A259-DF3EE31B8506}" srcId="{B8CBF151-CE62-4008-8601-664ED0293AF8}" destId="{B5477F5D-B0B9-480C-82CC-2657FCFF07BA}" srcOrd="2" destOrd="0" parTransId="{8DB530E3-1295-43CD-965A-1A4BC5878C8E}" sibTransId="{8FD5164C-EFDB-49D2-9720-36D96268BADF}"/>
    <dgm:cxn modelId="{0AB58AEF-B3A7-411B-ACD7-63ABEF722847}" type="presOf" srcId="{B5477F5D-B0B9-480C-82CC-2657FCFF07BA}" destId="{15CE6E65-0C39-4EE7-BE17-55C180407712}" srcOrd="0" destOrd="2" presId="urn:microsoft.com/office/officeart/2005/8/layout/vList2"/>
    <dgm:cxn modelId="{1D1540AB-75B6-409F-8675-0DF12525EF3F}" srcId="{B8CBF151-CE62-4008-8601-664ED0293AF8}" destId="{1EBEA007-9A2B-416D-B137-F87DC35E67DB}" srcOrd="1" destOrd="0" parTransId="{7D5A6303-E65F-4AD7-8788-763F49910A9A}" sibTransId="{9C3824B8-EBE9-4DD4-867C-173EED5514AD}"/>
    <dgm:cxn modelId="{5A396B0D-1CB2-416C-A5D3-A3422E7E1731}" srcId="{B8CBF151-CE62-4008-8601-664ED0293AF8}" destId="{3D219C52-2E60-4D70-9B7A-C7F7C83BE94E}" srcOrd="0" destOrd="0" parTransId="{EB487E55-97C4-4C96-AFFE-61E82F55362A}" sibTransId="{BEFF319F-00BD-4E17-8C21-1772A788197C}"/>
    <dgm:cxn modelId="{A7C9DB2B-2180-445D-A5A3-FE695B407C1F}" type="presOf" srcId="{B8CBF151-CE62-4008-8601-664ED0293AF8}" destId="{3B1EDBEB-10DA-471B-8434-B0D492722687}" srcOrd="0" destOrd="0" presId="urn:microsoft.com/office/officeart/2005/8/layout/vList2"/>
    <dgm:cxn modelId="{2E02EAAD-EF3B-4938-9EEF-B58820CD45EE}" srcId="{5A6B6541-577F-4219-952C-E39DB00F4385}" destId="{B8CBF151-CE62-4008-8601-664ED0293AF8}" srcOrd="0" destOrd="0" parTransId="{16EB5886-637F-4C42-9EDC-20C5DC1B485D}" sibTransId="{0E92B01A-8683-4389-A9BF-304CAF5E895A}"/>
    <dgm:cxn modelId="{611BDBA0-A439-439C-9398-30CDCFB5815F}" type="presOf" srcId="{5A6B6541-577F-4219-952C-E39DB00F4385}" destId="{38647288-CC95-44B1-9580-DF41A7E26921}" srcOrd="0" destOrd="0" presId="urn:microsoft.com/office/officeart/2005/8/layout/vList2"/>
    <dgm:cxn modelId="{B46B0F1A-88BA-4B47-8491-97C4BB2313B4}" type="presOf" srcId="{1EBEA007-9A2B-416D-B137-F87DC35E67DB}" destId="{15CE6E65-0C39-4EE7-BE17-55C180407712}" srcOrd="0" destOrd="1" presId="urn:microsoft.com/office/officeart/2005/8/layout/vList2"/>
    <dgm:cxn modelId="{861EB9C6-B78B-4B28-BCE9-B558E7A90182}" type="presOf" srcId="{3D219C52-2E60-4D70-9B7A-C7F7C83BE94E}" destId="{15CE6E65-0C39-4EE7-BE17-55C180407712}" srcOrd="0" destOrd="0" presId="urn:microsoft.com/office/officeart/2005/8/layout/vList2"/>
    <dgm:cxn modelId="{31F1F650-1B63-4230-B584-6D5CA879B494}" type="presParOf" srcId="{38647288-CC95-44B1-9580-DF41A7E26921}" destId="{3B1EDBEB-10DA-471B-8434-B0D492722687}" srcOrd="0" destOrd="0" presId="urn:microsoft.com/office/officeart/2005/8/layout/vList2"/>
    <dgm:cxn modelId="{55A1B138-34F8-4417-9ADD-3A59FE14EADF}" type="presParOf" srcId="{38647288-CC95-44B1-9580-DF41A7E26921}" destId="{15CE6E65-0C39-4EE7-BE17-55C18040771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A84B22-6ED0-42DB-AEA8-E297E64B9AA8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kumimoji="1" lang="ja-JP" altLang="en-US"/>
        </a:p>
      </dgm:t>
    </dgm:pt>
    <dgm:pt modelId="{62BE4CA9-A366-4688-BAC8-DBB1EB54D88D}">
      <dgm:prSet phldrT="[テキスト]" custT="1"/>
      <dgm:spPr/>
      <dgm:t>
        <a:bodyPr/>
        <a:lstStyle/>
        <a:p>
          <a:r>
            <a:rPr kumimoji="1" lang="ja-JP" altLang="en-US" sz="4400" b="1" dirty="0" smtClean="0"/>
            <a:t>みんなで実践</a:t>
          </a:r>
          <a:endParaRPr kumimoji="1" lang="ja-JP" altLang="en-US" sz="4400" b="1" dirty="0"/>
        </a:p>
      </dgm:t>
    </dgm:pt>
    <dgm:pt modelId="{45D6B0FC-58C1-40E4-8A84-93CA63224C87}" type="parTrans" cxnId="{FEA846D2-9DF9-4A3B-8E78-D2B9EF2C98EC}">
      <dgm:prSet/>
      <dgm:spPr/>
      <dgm:t>
        <a:bodyPr/>
        <a:lstStyle/>
        <a:p>
          <a:endParaRPr kumimoji="1" lang="ja-JP" altLang="en-US"/>
        </a:p>
      </dgm:t>
    </dgm:pt>
    <dgm:pt modelId="{FD3C046B-75EB-4384-AABD-EF74C4C87EAF}" type="sibTrans" cxnId="{FEA846D2-9DF9-4A3B-8E78-D2B9EF2C98EC}">
      <dgm:prSet/>
      <dgm:spPr/>
      <dgm:t>
        <a:bodyPr/>
        <a:lstStyle/>
        <a:p>
          <a:endParaRPr kumimoji="1" lang="ja-JP" altLang="en-US"/>
        </a:p>
      </dgm:t>
    </dgm:pt>
    <dgm:pt modelId="{BA68D7AC-B1F5-4E70-BC18-BE6A031F4998}">
      <dgm:prSet phldrT="[テキスト]" custT="1"/>
      <dgm:spPr/>
      <dgm:t>
        <a:bodyPr/>
        <a:lstStyle/>
        <a:p>
          <a:r>
            <a:rPr kumimoji="1" lang="ja-JP" altLang="en-US" sz="2800" b="1" dirty="0" smtClean="0"/>
            <a:t>クールビズ・ウォームビズ、サステナブルファッションに取り組む</a:t>
          </a:r>
          <a:endParaRPr kumimoji="1" lang="ja-JP" altLang="en-US" sz="2800" b="1" dirty="0"/>
        </a:p>
      </dgm:t>
    </dgm:pt>
    <dgm:pt modelId="{2DF26DAA-701F-4E0C-BAC2-274C688D7CD2}" type="parTrans" cxnId="{FB26A3B7-D596-4347-B430-CD15B19353C4}">
      <dgm:prSet/>
      <dgm:spPr/>
      <dgm:t>
        <a:bodyPr/>
        <a:lstStyle/>
        <a:p>
          <a:endParaRPr kumimoji="1" lang="ja-JP" altLang="en-US"/>
        </a:p>
      </dgm:t>
    </dgm:pt>
    <dgm:pt modelId="{68A00CD4-F64C-4259-A2C4-483931512CE7}" type="sibTrans" cxnId="{FB26A3B7-D596-4347-B430-CD15B19353C4}">
      <dgm:prSet/>
      <dgm:spPr/>
      <dgm:t>
        <a:bodyPr/>
        <a:lstStyle/>
        <a:p>
          <a:endParaRPr kumimoji="1" lang="ja-JP" altLang="en-US"/>
        </a:p>
      </dgm:t>
    </dgm:pt>
    <dgm:pt modelId="{F78DC65E-9156-4726-8FC0-2A05B9D5EE43}">
      <dgm:prSet phldrT="[テキスト]" custT="1"/>
      <dgm:spPr/>
      <dgm:t>
        <a:bodyPr/>
        <a:lstStyle/>
        <a:p>
          <a:r>
            <a:rPr kumimoji="1" lang="ja-JP" altLang="en-US" sz="2800" b="1" dirty="0" smtClean="0">
              <a:solidFill>
                <a:srgbClr val="FF0000"/>
              </a:solidFill>
            </a:rPr>
            <a:t>ごみはできるだけ減らし、資源としてきちんと分別・再利用する</a:t>
          </a:r>
          <a:endParaRPr kumimoji="1" lang="ja-JP" altLang="en-US" sz="2800" b="1" dirty="0">
            <a:solidFill>
              <a:srgbClr val="FF0000"/>
            </a:solidFill>
          </a:endParaRPr>
        </a:p>
      </dgm:t>
    </dgm:pt>
    <dgm:pt modelId="{71DF1309-181C-41F8-A012-49C1AA4DCE01}" type="parTrans" cxnId="{9D4EE7D4-393D-4932-80ED-DE52F3FEE369}">
      <dgm:prSet/>
      <dgm:spPr/>
      <dgm:t>
        <a:bodyPr/>
        <a:lstStyle/>
        <a:p>
          <a:endParaRPr kumimoji="1" lang="ja-JP" altLang="en-US"/>
        </a:p>
      </dgm:t>
    </dgm:pt>
    <dgm:pt modelId="{99FA1493-24E9-480E-B044-3D8AD958DAFB}" type="sibTrans" cxnId="{9D4EE7D4-393D-4932-80ED-DE52F3FEE369}">
      <dgm:prSet/>
      <dgm:spPr/>
      <dgm:t>
        <a:bodyPr/>
        <a:lstStyle/>
        <a:p>
          <a:endParaRPr kumimoji="1" lang="ja-JP" altLang="en-US"/>
        </a:p>
      </dgm:t>
    </dgm:pt>
    <dgm:pt modelId="{CD825177-1784-475B-9E28-C8E9E3F2C1A9}">
      <dgm:prSet phldrT="[テキスト]" custT="1"/>
      <dgm:spPr/>
      <dgm:t>
        <a:bodyPr/>
        <a:lstStyle/>
        <a:p>
          <a:r>
            <a:rPr kumimoji="1" lang="ja-JP" altLang="en-US" sz="2800" b="1" dirty="0" smtClean="0"/>
            <a:t>地元産の旬の食材を積極的に選ぶ</a:t>
          </a:r>
          <a:endParaRPr kumimoji="1" lang="ja-JP" altLang="en-US" sz="2800" b="1" dirty="0"/>
        </a:p>
      </dgm:t>
    </dgm:pt>
    <dgm:pt modelId="{F893D2FB-405C-40BF-9A7C-2E202560B36D}" type="parTrans" cxnId="{5F4CD28B-D4AD-4D4F-A120-09D6DC18859C}">
      <dgm:prSet/>
      <dgm:spPr/>
      <dgm:t>
        <a:bodyPr/>
        <a:lstStyle/>
        <a:p>
          <a:endParaRPr kumimoji="1" lang="ja-JP" altLang="en-US"/>
        </a:p>
      </dgm:t>
    </dgm:pt>
    <dgm:pt modelId="{9FDE7FA7-B1D0-454D-8B27-BDDF17243661}" type="sibTrans" cxnId="{5F4CD28B-D4AD-4D4F-A120-09D6DC18859C}">
      <dgm:prSet/>
      <dgm:spPr/>
      <dgm:t>
        <a:bodyPr/>
        <a:lstStyle/>
        <a:p>
          <a:endParaRPr kumimoji="1" lang="ja-JP" altLang="en-US"/>
        </a:p>
      </dgm:t>
    </dgm:pt>
    <dgm:pt modelId="{DAEB2799-6153-4A04-91FE-EBA363072A54}">
      <dgm:prSet phldrT="[テキスト]" custT="1"/>
      <dgm:spPr/>
      <dgm:t>
        <a:bodyPr/>
        <a:lstStyle/>
        <a:p>
          <a:r>
            <a:rPr kumimoji="1" lang="ja-JP" altLang="en-US" sz="2800" b="1" dirty="0" smtClean="0"/>
            <a:t>できるだけ公共交通・自転車・徒歩で移動する</a:t>
          </a:r>
          <a:endParaRPr kumimoji="1" lang="ja-JP" altLang="en-US" sz="2800" b="1" dirty="0"/>
        </a:p>
      </dgm:t>
    </dgm:pt>
    <dgm:pt modelId="{0C12056B-1A39-4D65-A161-ADBE2E2E663F}" type="parTrans" cxnId="{FC11EB0D-AEE7-4350-B92C-8338A506F2ED}">
      <dgm:prSet/>
      <dgm:spPr/>
      <dgm:t>
        <a:bodyPr/>
        <a:lstStyle/>
        <a:p>
          <a:endParaRPr kumimoji="1" lang="ja-JP" altLang="en-US"/>
        </a:p>
      </dgm:t>
    </dgm:pt>
    <dgm:pt modelId="{42C66C0D-9561-4D5D-9DF8-BF9C0FCBDEFF}" type="sibTrans" cxnId="{FC11EB0D-AEE7-4350-B92C-8338A506F2ED}">
      <dgm:prSet/>
      <dgm:spPr/>
      <dgm:t>
        <a:bodyPr/>
        <a:lstStyle/>
        <a:p>
          <a:endParaRPr kumimoji="1" lang="ja-JP" altLang="en-US"/>
        </a:p>
      </dgm:t>
    </dgm:pt>
    <dgm:pt modelId="{E19BC49B-BBB5-4403-914F-9F292DC1686B}">
      <dgm:prSet phldrT="[テキスト]" custT="1"/>
      <dgm:spPr/>
      <dgm:t>
        <a:bodyPr/>
        <a:lstStyle/>
        <a:p>
          <a:r>
            <a:rPr kumimoji="1" lang="ja-JP" altLang="en-US" sz="2800" b="1" dirty="0" smtClean="0"/>
            <a:t>はかり売りを利用するなど、好きなものを必要な分だけ買う</a:t>
          </a:r>
          <a:endParaRPr kumimoji="1" lang="ja-JP" altLang="en-US" sz="2800" b="1" dirty="0"/>
        </a:p>
      </dgm:t>
    </dgm:pt>
    <dgm:pt modelId="{A94F2032-72F6-4D83-848D-5F8972C80146}" type="parTrans" cxnId="{9047E6E0-2BD0-412E-8088-ADF9C7224437}">
      <dgm:prSet/>
      <dgm:spPr/>
      <dgm:t>
        <a:bodyPr/>
        <a:lstStyle/>
        <a:p>
          <a:endParaRPr kumimoji="1" lang="ja-JP" altLang="en-US"/>
        </a:p>
      </dgm:t>
    </dgm:pt>
    <dgm:pt modelId="{0A43560B-6ABE-4A27-BE61-713D960B40E6}" type="sibTrans" cxnId="{9047E6E0-2BD0-412E-8088-ADF9C7224437}">
      <dgm:prSet/>
      <dgm:spPr/>
      <dgm:t>
        <a:bodyPr/>
        <a:lstStyle/>
        <a:p>
          <a:endParaRPr kumimoji="1" lang="ja-JP" altLang="en-US"/>
        </a:p>
      </dgm:t>
    </dgm:pt>
    <dgm:pt modelId="{641418B5-DB23-4269-A62D-A8756858838F}">
      <dgm:prSet phldrT="[テキスト]" custT="1"/>
      <dgm:spPr/>
      <dgm:t>
        <a:bodyPr/>
        <a:lstStyle/>
        <a:p>
          <a:r>
            <a:rPr kumimoji="1" lang="ja-JP" altLang="en-US" sz="2800" b="1" dirty="0" smtClean="0"/>
            <a:t>宅配便は一度で受け取る</a:t>
          </a:r>
          <a:endParaRPr kumimoji="1" lang="ja-JP" altLang="en-US" sz="2800" b="1" dirty="0"/>
        </a:p>
      </dgm:t>
    </dgm:pt>
    <dgm:pt modelId="{2715291B-80D0-46AA-8284-89DFEF60CB6B}" type="parTrans" cxnId="{120DB592-2E98-4F7E-8EFE-04B38A5017CF}">
      <dgm:prSet/>
      <dgm:spPr/>
      <dgm:t>
        <a:bodyPr/>
        <a:lstStyle/>
        <a:p>
          <a:endParaRPr kumimoji="1" lang="ja-JP" altLang="en-US"/>
        </a:p>
      </dgm:t>
    </dgm:pt>
    <dgm:pt modelId="{C8601857-8776-4890-B81F-F2A73345359E}" type="sibTrans" cxnId="{120DB592-2E98-4F7E-8EFE-04B38A5017CF}">
      <dgm:prSet/>
      <dgm:spPr/>
      <dgm:t>
        <a:bodyPr/>
        <a:lstStyle/>
        <a:p>
          <a:endParaRPr kumimoji="1" lang="ja-JP" altLang="en-US"/>
        </a:p>
      </dgm:t>
    </dgm:pt>
    <dgm:pt modelId="{BF0B2676-5099-48EE-8B3B-1C9B04A870C0}" type="pres">
      <dgm:prSet presAssocID="{8BA84B22-6ED0-42DB-AEA8-E297E64B9A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410211D-3E8D-4F89-8501-2A43755A713B}" type="pres">
      <dgm:prSet presAssocID="{62BE4CA9-A366-4688-BAC8-DBB1EB54D88D}" presName="parentText" presStyleLbl="node1" presStyleIdx="0" presStyleCnt="1" custScaleX="98121" custScaleY="84037" custLinFactNeighborX="939" custLinFactNeighborY="-126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5B2BC79-ED20-4D87-8CCE-243BB3A360C6}" type="pres">
      <dgm:prSet presAssocID="{62BE4CA9-A366-4688-BAC8-DBB1EB54D88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D4EE7D4-393D-4932-80ED-DE52F3FEE369}" srcId="{62BE4CA9-A366-4688-BAC8-DBB1EB54D88D}" destId="{F78DC65E-9156-4726-8FC0-2A05B9D5EE43}" srcOrd="1" destOrd="0" parTransId="{71DF1309-181C-41F8-A012-49C1AA4DCE01}" sibTransId="{99FA1493-24E9-480E-B044-3D8AD958DAFB}"/>
    <dgm:cxn modelId="{FB26A3B7-D596-4347-B430-CD15B19353C4}" srcId="{62BE4CA9-A366-4688-BAC8-DBB1EB54D88D}" destId="{BA68D7AC-B1F5-4E70-BC18-BE6A031F4998}" srcOrd="0" destOrd="0" parTransId="{2DF26DAA-701F-4E0C-BAC2-274C688D7CD2}" sibTransId="{68A00CD4-F64C-4259-A2C4-483931512CE7}"/>
    <dgm:cxn modelId="{FEA846D2-9DF9-4A3B-8E78-D2B9EF2C98EC}" srcId="{8BA84B22-6ED0-42DB-AEA8-E297E64B9AA8}" destId="{62BE4CA9-A366-4688-BAC8-DBB1EB54D88D}" srcOrd="0" destOrd="0" parTransId="{45D6B0FC-58C1-40E4-8A84-93CA63224C87}" sibTransId="{FD3C046B-75EB-4384-AABD-EF74C4C87EAF}"/>
    <dgm:cxn modelId="{FC11EB0D-AEE7-4350-B92C-8338A506F2ED}" srcId="{62BE4CA9-A366-4688-BAC8-DBB1EB54D88D}" destId="{DAEB2799-6153-4A04-91FE-EBA363072A54}" srcOrd="3" destOrd="0" parTransId="{0C12056B-1A39-4D65-A161-ADBE2E2E663F}" sibTransId="{42C66C0D-9561-4D5D-9DF8-BF9C0FCBDEFF}"/>
    <dgm:cxn modelId="{120DB592-2E98-4F7E-8EFE-04B38A5017CF}" srcId="{62BE4CA9-A366-4688-BAC8-DBB1EB54D88D}" destId="{641418B5-DB23-4269-A62D-A8756858838F}" srcOrd="5" destOrd="0" parTransId="{2715291B-80D0-46AA-8284-89DFEF60CB6B}" sibTransId="{C8601857-8776-4890-B81F-F2A73345359E}"/>
    <dgm:cxn modelId="{39305ECE-4851-48DE-8706-FA0DE8BE561C}" type="presOf" srcId="{CD825177-1784-475B-9E28-C8E9E3F2C1A9}" destId="{75B2BC79-ED20-4D87-8CCE-243BB3A360C6}" srcOrd="0" destOrd="2" presId="urn:microsoft.com/office/officeart/2005/8/layout/vList2"/>
    <dgm:cxn modelId="{60AA37B7-6DA3-488D-B317-AB139413113F}" type="presOf" srcId="{F78DC65E-9156-4726-8FC0-2A05B9D5EE43}" destId="{75B2BC79-ED20-4D87-8CCE-243BB3A360C6}" srcOrd="0" destOrd="1" presId="urn:microsoft.com/office/officeart/2005/8/layout/vList2"/>
    <dgm:cxn modelId="{9047E6E0-2BD0-412E-8088-ADF9C7224437}" srcId="{62BE4CA9-A366-4688-BAC8-DBB1EB54D88D}" destId="{E19BC49B-BBB5-4403-914F-9F292DC1686B}" srcOrd="4" destOrd="0" parTransId="{A94F2032-72F6-4D83-848D-5F8972C80146}" sibTransId="{0A43560B-6ABE-4A27-BE61-713D960B40E6}"/>
    <dgm:cxn modelId="{5F4CD28B-D4AD-4D4F-A120-09D6DC18859C}" srcId="{62BE4CA9-A366-4688-BAC8-DBB1EB54D88D}" destId="{CD825177-1784-475B-9E28-C8E9E3F2C1A9}" srcOrd="2" destOrd="0" parTransId="{F893D2FB-405C-40BF-9A7C-2E202560B36D}" sibTransId="{9FDE7FA7-B1D0-454D-8B27-BDDF17243661}"/>
    <dgm:cxn modelId="{52FF54FE-EDE5-422A-976D-4A87B339FFE3}" type="presOf" srcId="{62BE4CA9-A366-4688-BAC8-DBB1EB54D88D}" destId="{7410211D-3E8D-4F89-8501-2A43755A713B}" srcOrd="0" destOrd="0" presId="urn:microsoft.com/office/officeart/2005/8/layout/vList2"/>
    <dgm:cxn modelId="{3EEF7CF1-55A3-4954-BE3A-EA036032B026}" type="presOf" srcId="{8BA84B22-6ED0-42DB-AEA8-E297E64B9AA8}" destId="{BF0B2676-5099-48EE-8B3B-1C9B04A870C0}" srcOrd="0" destOrd="0" presId="urn:microsoft.com/office/officeart/2005/8/layout/vList2"/>
    <dgm:cxn modelId="{D1FCF877-071B-4A27-A6D3-4D19AE18D76B}" type="presOf" srcId="{DAEB2799-6153-4A04-91FE-EBA363072A54}" destId="{75B2BC79-ED20-4D87-8CCE-243BB3A360C6}" srcOrd="0" destOrd="3" presId="urn:microsoft.com/office/officeart/2005/8/layout/vList2"/>
    <dgm:cxn modelId="{9F4E25B6-6FA0-4F55-8F00-430AF41A8C4B}" type="presOf" srcId="{BA68D7AC-B1F5-4E70-BC18-BE6A031F4998}" destId="{75B2BC79-ED20-4D87-8CCE-243BB3A360C6}" srcOrd="0" destOrd="0" presId="urn:microsoft.com/office/officeart/2005/8/layout/vList2"/>
    <dgm:cxn modelId="{A9453623-7390-4245-93B1-40AED7A04763}" type="presOf" srcId="{E19BC49B-BBB5-4403-914F-9F292DC1686B}" destId="{75B2BC79-ED20-4D87-8CCE-243BB3A360C6}" srcOrd="0" destOrd="4" presId="urn:microsoft.com/office/officeart/2005/8/layout/vList2"/>
    <dgm:cxn modelId="{4AE6F6B0-74F4-495B-920D-EB91195661A5}" type="presOf" srcId="{641418B5-DB23-4269-A62D-A8756858838F}" destId="{75B2BC79-ED20-4D87-8CCE-243BB3A360C6}" srcOrd="0" destOrd="5" presId="urn:microsoft.com/office/officeart/2005/8/layout/vList2"/>
    <dgm:cxn modelId="{6355AA71-9263-45E3-96AA-C87D45203727}" type="presParOf" srcId="{BF0B2676-5099-48EE-8B3B-1C9B04A870C0}" destId="{7410211D-3E8D-4F89-8501-2A43755A713B}" srcOrd="0" destOrd="0" presId="urn:microsoft.com/office/officeart/2005/8/layout/vList2"/>
    <dgm:cxn modelId="{F11BFE83-8FFA-4D02-B9A3-0E96CB3A7867}" type="presParOf" srcId="{BF0B2676-5099-48EE-8B3B-1C9B04A870C0}" destId="{75B2BC79-ED20-4D87-8CCE-243BB3A360C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EDBEB-10DA-471B-8434-B0D492722687}">
      <dsp:nvSpPr>
        <dsp:cNvPr id="0" name=""/>
        <dsp:cNvSpPr/>
      </dsp:nvSpPr>
      <dsp:spPr>
        <a:xfrm>
          <a:off x="0" y="41024"/>
          <a:ext cx="11318875" cy="1136458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400" b="1" kern="1200" dirty="0" smtClean="0"/>
            <a:t>ひとりでに</a:t>
          </a:r>
          <a:r>
            <a:rPr kumimoji="1" lang="en-US" altLang="en-US" sz="4400" b="1" kern="1200" dirty="0" smtClean="0"/>
            <a:t>CO2</a:t>
          </a:r>
          <a:r>
            <a:rPr kumimoji="1" lang="ja-JP" altLang="en-US" sz="4400" b="1" kern="1200" dirty="0" smtClean="0"/>
            <a:t>が下がる</a:t>
          </a:r>
          <a:endParaRPr kumimoji="1" lang="ja-JP" altLang="en-US" sz="4400" b="1" kern="1200" dirty="0"/>
        </a:p>
      </dsp:txBody>
      <dsp:txXfrm>
        <a:off x="55477" y="96501"/>
        <a:ext cx="11207921" cy="1025504"/>
      </dsp:txXfrm>
    </dsp:sp>
    <dsp:sp modelId="{15CE6E65-0C39-4EE7-BE17-55C180407712}">
      <dsp:nvSpPr>
        <dsp:cNvPr id="0" name=""/>
        <dsp:cNvSpPr/>
      </dsp:nvSpPr>
      <dsp:spPr>
        <a:xfrm>
          <a:off x="0" y="1177483"/>
          <a:ext cx="11318875" cy="3278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374" tIns="60960" rIns="341376" bIns="6096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3700" b="1" kern="1200" dirty="0" smtClean="0">
              <a:solidFill>
                <a:srgbClr val="FF0000"/>
              </a:solidFill>
            </a:rPr>
            <a:t>高効率</a:t>
          </a:r>
          <a:r>
            <a:rPr kumimoji="1" lang="ja-JP" altLang="en-US" sz="3700" b="1" kern="1200" dirty="0" smtClean="0"/>
            <a:t>の給湯器、節水できる機器を選ぶ</a:t>
          </a:r>
          <a:endParaRPr kumimoji="1" lang="ja-JP" altLang="en-US" sz="3700" b="1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3700" b="1" kern="1200" dirty="0" smtClean="0"/>
            <a:t>環境にやさしい次世代自動車を選ぶ</a:t>
          </a:r>
          <a:endParaRPr kumimoji="1" lang="ja-JP" altLang="en-US" sz="3700" b="1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3700" b="1" kern="1200" dirty="0" smtClean="0"/>
            <a:t>太陽光発電など、</a:t>
          </a:r>
          <a:r>
            <a:rPr kumimoji="1" lang="ja-JP" altLang="en-US" sz="3700" b="1" kern="1200" dirty="0" smtClean="0">
              <a:solidFill>
                <a:srgbClr val="FF0000"/>
              </a:solidFill>
            </a:rPr>
            <a:t>再生可能エネルギー</a:t>
          </a:r>
          <a:r>
            <a:rPr kumimoji="1" lang="ja-JP" altLang="en-US" sz="3700" b="1" kern="1200" dirty="0" smtClean="0"/>
            <a:t>を取り入れる</a:t>
          </a:r>
          <a:endParaRPr kumimoji="1" lang="ja-JP" altLang="en-US" sz="3700" b="1" kern="1200" dirty="0"/>
        </a:p>
      </dsp:txBody>
      <dsp:txXfrm>
        <a:off x="0" y="1177483"/>
        <a:ext cx="11318875" cy="3278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0211D-3E8D-4F89-8501-2A43755A713B}">
      <dsp:nvSpPr>
        <dsp:cNvPr id="0" name=""/>
        <dsp:cNvSpPr/>
      </dsp:nvSpPr>
      <dsp:spPr>
        <a:xfrm>
          <a:off x="222372" y="249367"/>
          <a:ext cx="11615341" cy="110122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400" b="1" kern="1200" dirty="0" smtClean="0"/>
            <a:t>みんなで実践</a:t>
          </a:r>
          <a:endParaRPr kumimoji="1" lang="ja-JP" altLang="en-US" sz="4400" b="1" kern="1200" dirty="0"/>
        </a:p>
      </dsp:txBody>
      <dsp:txXfrm>
        <a:off x="276129" y="303124"/>
        <a:ext cx="11507827" cy="993706"/>
      </dsp:txXfrm>
    </dsp:sp>
    <dsp:sp modelId="{75B2BC79-ED20-4D87-8CCE-243BB3A360C6}">
      <dsp:nvSpPr>
        <dsp:cNvPr id="0" name=""/>
        <dsp:cNvSpPr/>
      </dsp:nvSpPr>
      <dsp:spPr>
        <a:xfrm>
          <a:off x="0" y="1400026"/>
          <a:ext cx="11837773" cy="3908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84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800" b="1" kern="1200" dirty="0" smtClean="0"/>
            <a:t>クールビズ・ウォームビズ、サステナブルファッションに取り組む</a:t>
          </a:r>
          <a:endParaRPr kumimoji="1" lang="ja-JP" alt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800" b="1" kern="1200" dirty="0" smtClean="0">
              <a:solidFill>
                <a:srgbClr val="FF0000"/>
              </a:solidFill>
            </a:rPr>
            <a:t>ごみはできるだけ減らし、資源としてきちんと分別・再利用する</a:t>
          </a:r>
          <a:endParaRPr kumimoji="1" lang="ja-JP" altLang="en-US" sz="2800" b="1" kern="1200" dirty="0">
            <a:solidFill>
              <a:srgbClr val="FF00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800" b="1" kern="1200" dirty="0" smtClean="0"/>
            <a:t>地元産の旬の食材を積極的に選ぶ</a:t>
          </a:r>
          <a:endParaRPr kumimoji="1" lang="ja-JP" alt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800" b="1" kern="1200" dirty="0" smtClean="0"/>
            <a:t>できるだけ公共交通・自転車・徒歩で移動する</a:t>
          </a:r>
          <a:endParaRPr kumimoji="1" lang="ja-JP" alt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800" b="1" kern="1200" dirty="0" smtClean="0"/>
            <a:t>はかり売りを利用するなど、好きなものを必要な分だけ買う</a:t>
          </a:r>
          <a:endParaRPr kumimoji="1" lang="ja-JP" alt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800" b="1" kern="1200" dirty="0" smtClean="0"/>
            <a:t>宅配便は一度で受け取る</a:t>
          </a:r>
          <a:endParaRPr kumimoji="1" lang="ja-JP" altLang="en-US" sz="2800" b="1" kern="1200" dirty="0"/>
        </a:p>
      </dsp:txBody>
      <dsp:txXfrm>
        <a:off x="0" y="1400026"/>
        <a:ext cx="11837773" cy="390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B3BE-044D-446C-8E0C-C9AA5C416CB8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5C16-73A1-4FEE-AE2C-A9228C7AF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19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B3BE-044D-446C-8E0C-C9AA5C416CB8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5C16-73A1-4FEE-AE2C-A9228C7AF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29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B3BE-044D-446C-8E0C-C9AA5C416CB8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5C16-73A1-4FEE-AE2C-A9228C7AF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88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B3BE-044D-446C-8E0C-C9AA5C416CB8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5C16-73A1-4FEE-AE2C-A9228C7AF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25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B3BE-044D-446C-8E0C-C9AA5C416CB8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5C16-73A1-4FEE-AE2C-A9228C7AF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47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B3BE-044D-446C-8E0C-C9AA5C416CB8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5C16-73A1-4FEE-AE2C-A9228C7AF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61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B3BE-044D-446C-8E0C-C9AA5C416CB8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5C16-73A1-4FEE-AE2C-A9228C7AF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80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B3BE-044D-446C-8E0C-C9AA5C416CB8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5C16-73A1-4FEE-AE2C-A9228C7AF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71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B3BE-044D-446C-8E0C-C9AA5C416CB8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5C16-73A1-4FEE-AE2C-A9228C7AF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03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B3BE-044D-446C-8E0C-C9AA5C416CB8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5C16-73A1-4FEE-AE2C-A9228C7AF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76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B3BE-044D-446C-8E0C-C9AA5C416CB8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5C16-73A1-4FEE-AE2C-A9228C7AF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DB3BE-044D-446C-8E0C-C9AA5C416CB8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25C16-73A1-4FEE-AE2C-A9228C7AF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16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371600" y="1013254"/>
            <a:ext cx="9296400" cy="3966519"/>
          </a:xfrm>
          <a:prstGeom prst="roundRect">
            <a:avLst>
              <a:gd name="adj" fmla="val 296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ゼロカーボンの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方針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島田市環境課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9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b="1" dirty="0" smtClean="0"/>
              <a:t>ゼロカーボンシティの実現に向けた温室効果ガス削減のイメージ</a:t>
            </a:r>
            <a:r>
              <a:rPr kumimoji="1" lang="ja-JP" altLang="en-US" sz="1800" dirty="0" smtClean="0"/>
              <a:t>（第３次環境基本計画「第４節ゼロカーボン戦略」より）</a:t>
            </a:r>
            <a:endParaRPr kumimoji="1" lang="ja-JP" altLang="en-US" sz="1800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3471" y="1690689"/>
            <a:ext cx="8332760" cy="5167312"/>
          </a:xfrm>
          <a:prstGeom prst="rect">
            <a:avLst/>
          </a:prstGeom>
        </p:spPr>
      </p:pic>
      <p:sp>
        <p:nvSpPr>
          <p:cNvPr id="5" name="フローチャート: 代替処理 4"/>
          <p:cNvSpPr/>
          <p:nvPr/>
        </p:nvSpPr>
        <p:spPr>
          <a:xfrm>
            <a:off x="9026267" y="1529663"/>
            <a:ext cx="2895600" cy="1987035"/>
          </a:xfrm>
          <a:prstGeom prst="flowChartAlternateProcess">
            <a:avLst/>
          </a:prstGeom>
          <a:ln w="57150"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取組</a:t>
            </a:r>
            <a:r>
              <a:rPr lang="ja-JP" altLang="en-US" sz="2800" dirty="0" smtClean="0"/>
              <a:t>の</a:t>
            </a:r>
            <a:r>
              <a:rPr kumimoji="1" lang="ja-JP" altLang="en-US" sz="2800" dirty="0" smtClean="0"/>
              <a:t>基本は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省エネと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再エネの</a:t>
            </a:r>
            <a:endParaRPr kumimoji="1" lang="en-US" altLang="ja-JP" sz="2800" dirty="0" smtClean="0"/>
          </a:p>
          <a:p>
            <a:pPr algn="ctr"/>
            <a:r>
              <a:rPr lang="ja-JP" altLang="en-US" sz="2800" dirty="0"/>
              <a:t>両輪</a:t>
            </a:r>
            <a:endParaRPr kumimoji="1" lang="ja-JP" altLang="en-US" sz="2800" dirty="0"/>
          </a:p>
        </p:txBody>
      </p:sp>
      <p:sp>
        <p:nvSpPr>
          <p:cNvPr id="7" name="フローチャート: 代替処理 6"/>
          <p:cNvSpPr/>
          <p:nvPr/>
        </p:nvSpPr>
        <p:spPr>
          <a:xfrm>
            <a:off x="9026267" y="3773271"/>
            <a:ext cx="2895600" cy="1587500"/>
          </a:xfrm>
          <a:prstGeom prst="flowChartAlternateProcess">
            <a:avLst/>
          </a:prstGeom>
          <a:ln w="57150"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取組の主体は</a:t>
            </a:r>
            <a:endParaRPr kumimoji="1" lang="en-US" altLang="ja-JP" sz="2800" dirty="0" smtClean="0"/>
          </a:p>
          <a:p>
            <a:pPr algn="ctr"/>
            <a:r>
              <a:rPr lang="ja-JP" altLang="en-US" sz="2800" dirty="0" smtClean="0"/>
              <a:t>すべての市民</a:t>
            </a:r>
            <a:endParaRPr kumimoji="1" lang="en-US" altLang="ja-JP" sz="2800" dirty="0" smtClean="0"/>
          </a:p>
          <a:p>
            <a:pPr algn="ctr"/>
            <a:r>
              <a:rPr lang="en-US" altLang="ja-JP" sz="2000" dirty="0"/>
              <a:t>(</a:t>
            </a:r>
            <a:r>
              <a:rPr lang="ja-JP" altLang="en-US" sz="2000" dirty="0" smtClean="0"/>
              <a:t>市民・事業者・行政</a:t>
            </a:r>
            <a:r>
              <a:rPr lang="en-US" altLang="ja-JP" sz="2000" dirty="0" smtClean="0"/>
              <a:t>)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7839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dirty="0" smtClean="0"/>
              <a:t>デコ活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800" dirty="0" smtClean="0"/>
              <a:t>（脱炭素</a:t>
            </a:r>
            <a:r>
              <a:rPr lang="ja-JP" altLang="en-US" sz="2800" dirty="0"/>
              <a:t>につながる新たな豊かな</a:t>
            </a:r>
            <a:r>
              <a:rPr lang="ja-JP" altLang="en-US" sz="2800" dirty="0" smtClean="0"/>
              <a:t>暮らしを創る国民運動）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ja-JP" altLang="en-US" dirty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6756"/>
            <a:ext cx="7000875" cy="402907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002673" y="2889109"/>
            <a:ext cx="3249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電気代をおさえる</a:t>
            </a:r>
            <a:r>
              <a:rPr lang="ja-JP" altLang="en-US" b="1" dirty="0"/>
              <a:t>断熱省エネ住宅</a:t>
            </a:r>
            <a:r>
              <a:rPr lang="ja-JP" altLang="en-US" dirty="0"/>
              <a:t>に住む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02673" y="3729772"/>
            <a:ext cx="3249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LED</a:t>
            </a:r>
            <a:r>
              <a:rPr lang="ja-JP" altLang="en-US" b="1" dirty="0"/>
              <a:t>・省エネ家電</a:t>
            </a:r>
            <a:r>
              <a:rPr lang="ja-JP" altLang="en-US" dirty="0"/>
              <a:t>などを選ぶ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02673" y="4369766"/>
            <a:ext cx="3249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食品の食べ切り、食材の使い切り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002673" y="5195468"/>
            <a:ext cx="3249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どこでもつながれば、そこが仕事場に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8002674" y="1690689"/>
            <a:ext cx="3068980" cy="1019050"/>
          </a:xfrm>
          <a:prstGeom prst="wedgeRoundRectCallout">
            <a:avLst>
              <a:gd name="adj1" fmla="val 22362"/>
              <a:gd name="adj2" fmla="val 63712"/>
              <a:gd name="adj3" fmla="val 16667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生活が</a:t>
            </a:r>
            <a:r>
              <a:rPr lang="ja-JP" altLang="en-US" sz="2000" b="1" dirty="0">
                <a:solidFill>
                  <a:srgbClr val="00B050"/>
                </a:solidFill>
              </a:rPr>
              <a:t>快適</a:t>
            </a:r>
            <a:r>
              <a:rPr lang="ja-JP" altLang="en-US" dirty="0"/>
              <a:t>になるとともに、</a:t>
            </a:r>
            <a:r>
              <a:rPr lang="ja-JP" altLang="en-US" sz="2000" b="1" dirty="0">
                <a:solidFill>
                  <a:srgbClr val="00B050"/>
                </a:solidFill>
              </a:rPr>
              <a:t>冷暖房費の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抑制</a:t>
            </a:r>
            <a:r>
              <a:rPr lang="ja-JP" altLang="en-US" dirty="0" smtClean="0"/>
              <a:t>に</a:t>
            </a:r>
            <a:r>
              <a:rPr lang="en-US" altLang="ja-JP" dirty="0" smtClean="0"/>
              <a:t>!!</a:t>
            </a:r>
            <a:endParaRPr kumimoji="1"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877" y="0"/>
            <a:ext cx="2827123" cy="105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21095687"/>
              </p:ext>
            </p:extLst>
          </p:nvPr>
        </p:nvGraphicFramePr>
        <p:xfrm>
          <a:off x="469557" y="1321487"/>
          <a:ext cx="11318875" cy="449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69557" y="618523"/>
            <a:ext cx="210064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デコ活アクション</a:t>
            </a:r>
            <a:endParaRPr kumimoji="1" lang="ja-JP" altLang="en-US" b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877" y="0"/>
            <a:ext cx="2827123" cy="105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67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3777743261"/>
              </p:ext>
            </p:extLst>
          </p:nvPr>
        </p:nvGraphicFramePr>
        <p:xfrm>
          <a:off x="172995" y="1056451"/>
          <a:ext cx="11837773" cy="5606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21277" y="346675"/>
            <a:ext cx="210064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デコ活アクション</a:t>
            </a:r>
            <a:endParaRPr kumimoji="1" lang="ja-JP" altLang="en-US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877" y="0"/>
            <a:ext cx="2827123" cy="105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354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sz="4000" b="1" dirty="0" smtClean="0"/>
              <a:t>ゼロカーボンへ向けた現状の課題と取組方針</a:t>
            </a:r>
            <a:endParaRPr kumimoji="1" lang="ja-JP" altLang="en-US" sz="40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・デコ活のように、ゼロカーボンに向けてやるべきことは示されているが、すぐにできることは少なく、「何をしたらいいのかわからない」という声も多い。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・ゼロカーボンシティ</a:t>
            </a:r>
            <a:r>
              <a:rPr lang="ja-JP" altLang="en-US" dirty="0"/>
              <a:t>の実現に</a:t>
            </a:r>
            <a:r>
              <a:rPr lang="ja-JP" altLang="en-US" dirty="0" smtClean="0"/>
              <a:t>向けては、</a:t>
            </a:r>
            <a:r>
              <a:rPr lang="ja-JP" altLang="en-US" dirty="0"/>
              <a:t>市民・事業者・行政</a:t>
            </a:r>
            <a:r>
              <a:rPr lang="ja-JP" altLang="en-US" dirty="0" smtClean="0"/>
              <a:t>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それぞれの立場で主体的な取組を行う一方、協働した取組を行うことも必要となる。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協働した取組の具体的な案件が出てきたら環境審議会で協議し、必要に応じて推進協議会を設置し、取組を推進していく。</a:t>
            </a:r>
            <a:endParaRPr lang="en-US" altLang="ja-JP" dirty="0"/>
          </a:p>
        </p:txBody>
      </p:sp>
      <p:sp>
        <p:nvSpPr>
          <p:cNvPr id="4" name="下矢印 3"/>
          <p:cNvSpPr/>
          <p:nvPr/>
        </p:nvSpPr>
        <p:spPr>
          <a:xfrm>
            <a:off x="4806778" y="4312508"/>
            <a:ext cx="2792627" cy="66726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4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335</Words>
  <Application>Microsoft Office PowerPoint</Application>
  <PresentationFormat>ワイド画面</PresentationFormat>
  <Paragraphs>36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Office テーマ</vt:lpstr>
      <vt:lpstr>ゼロカーボンの取組方針 について</vt:lpstr>
      <vt:lpstr>ゼロカーボンシティの実現に向けた温室効果ガス削減のイメージ（第３次環境基本計画「第４節ゼロカーボン戦略」より）</vt:lpstr>
      <vt:lpstr>デコ活 （脱炭素につながる新たな豊かな暮らしを創る国民運動）</vt:lpstr>
      <vt:lpstr>PowerPoint プレゼンテーション</vt:lpstr>
      <vt:lpstr>PowerPoint プレゼンテーション</vt:lpstr>
      <vt:lpstr>ゼロカーボンへ向けた現状の課題と取組方針</vt:lpstr>
    </vt:vector>
  </TitlesOfParts>
  <Company>島田市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ゼロカーボンの取組方針について</dc:title>
  <dc:creator>島田市</dc:creator>
  <cp:lastModifiedBy>島田市</cp:lastModifiedBy>
  <cp:revision>17</cp:revision>
  <dcterms:created xsi:type="dcterms:W3CDTF">2024-01-26T09:18:01Z</dcterms:created>
  <dcterms:modified xsi:type="dcterms:W3CDTF">2024-01-31T03:03:15Z</dcterms:modified>
</cp:coreProperties>
</file>