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9" autoAdjust="0"/>
    <p:restoredTop sz="94660"/>
  </p:normalViewPr>
  <p:slideViewPr>
    <p:cSldViewPr snapToGrid="0">
      <p:cViewPr varScale="1">
        <p:scale>
          <a:sx n="48" d="100"/>
          <a:sy n="48" d="100"/>
        </p:scale>
        <p:origin x="26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0BA0CF3-B904-4017-A5CA-CBBC17F2FC6C}" type="datetimeFigureOut">
              <a:rPr kumimoji="1" lang="ja-JP" altLang="en-US" smtClean="0"/>
              <a:t>2024/4/10</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49E4EE4-EE46-4E4D-AC0B-6A897DA6861B}" type="slidenum">
              <a:rPr kumimoji="1" lang="ja-JP" altLang="en-US" smtClean="0"/>
              <a:t>‹#›</a:t>
            </a:fld>
            <a:endParaRPr kumimoji="1" lang="ja-JP" altLang="en-US"/>
          </a:p>
        </p:txBody>
      </p:sp>
    </p:spTree>
    <p:extLst>
      <p:ext uri="{BB962C8B-B14F-4D97-AF65-F5344CB8AC3E}">
        <p14:creationId xmlns:p14="http://schemas.microsoft.com/office/powerpoint/2010/main" val="3925119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9E4EE4-EE46-4E4D-AC0B-6A897DA6861B}" type="slidenum">
              <a:rPr kumimoji="1" lang="ja-JP" altLang="en-US" smtClean="0"/>
              <a:t>1</a:t>
            </a:fld>
            <a:endParaRPr kumimoji="1" lang="ja-JP" altLang="en-US"/>
          </a:p>
        </p:txBody>
      </p:sp>
    </p:spTree>
    <p:extLst>
      <p:ext uri="{BB962C8B-B14F-4D97-AF65-F5344CB8AC3E}">
        <p14:creationId xmlns:p14="http://schemas.microsoft.com/office/powerpoint/2010/main" val="84851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40695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14877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270370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11509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38756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212476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7081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15681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18584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283156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FCDF1E-90E5-4B40-AD5B-2B0522163E6B}" type="datetimeFigureOut">
              <a:rPr kumimoji="1" lang="ja-JP" altLang="en-US" smtClean="0"/>
              <a:t>2024/4/10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175979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DFCDF1E-90E5-4B40-AD5B-2B0522163E6B}" type="datetimeFigureOut">
              <a:rPr kumimoji="1" lang="ja-JP" altLang="en-US" smtClean="0"/>
              <a:t>2024/4/10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6EB4F9B-3CE5-42C8-BA01-85530727A2B3}" type="slidenum">
              <a:rPr kumimoji="1" lang="ja-JP" altLang="en-US" smtClean="0"/>
              <a:t>‹#›</a:t>
            </a:fld>
            <a:endParaRPr kumimoji="1" lang="ja-JP" altLang="en-US"/>
          </a:p>
        </p:txBody>
      </p:sp>
    </p:spTree>
    <p:extLst>
      <p:ext uri="{BB962C8B-B14F-4D97-AF65-F5344CB8AC3E}">
        <p14:creationId xmlns:p14="http://schemas.microsoft.com/office/powerpoint/2010/main" val="3274287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IM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82" t="11303" r="9905" b="11419"/>
          <a:stretch/>
        </p:blipFill>
        <p:spPr bwMode="auto">
          <a:xfrm>
            <a:off x="5551430" y="137958"/>
            <a:ext cx="1207180" cy="9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865996" y="1094613"/>
            <a:ext cx="3021496" cy="338554"/>
          </a:xfrm>
          <a:prstGeom prst="rect">
            <a:avLst/>
          </a:prstGeom>
          <a:noFill/>
        </p:spPr>
        <p:txBody>
          <a:bodyPr wrap="square" rtlCol="0">
            <a:spAutoFit/>
          </a:bodyPr>
          <a:lstStyle/>
          <a:p>
            <a:pPr algn="r"/>
            <a:r>
              <a:rPr kumimoji="1" lang="ja-JP" altLang="en-US" sz="1600" dirty="0" smtClean="0"/>
              <a:t>令和６年４月発行　</a:t>
            </a:r>
            <a:r>
              <a:rPr kumimoji="1" lang="en-US" altLang="ja-JP" sz="1600" dirty="0" smtClean="0"/>
              <a:t>Vol.</a:t>
            </a:r>
            <a:r>
              <a:rPr kumimoji="1" lang="ja-JP" altLang="en-US" sz="1600" dirty="0" smtClean="0"/>
              <a:t>１</a:t>
            </a:r>
            <a:endParaRPr kumimoji="1" lang="ja-JP" altLang="en-US" sz="1600" dirty="0"/>
          </a:p>
        </p:txBody>
      </p:sp>
      <p:sp>
        <p:nvSpPr>
          <p:cNvPr id="6" name="角丸四角形吹き出し 5"/>
          <p:cNvSpPr/>
          <p:nvPr/>
        </p:nvSpPr>
        <p:spPr>
          <a:xfrm>
            <a:off x="1040066" y="1587325"/>
            <a:ext cx="2518143" cy="512618"/>
          </a:xfrm>
          <a:prstGeom prst="wedgeRoundRectCallout">
            <a:avLst>
              <a:gd name="adj1" fmla="val -59101"/>
              <a:gd name="adj2" fmla="val 153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sp>
        <p:nvSpPr>
          <p:cNvPr id="7" name="テキスト ボックス 6"/>
          <p:cNvSpPr txBox="1"/>
          <p:nvPr/>
        </p:nvSpPr>
        <p:spPr>
          <a:xfrm>
            <a:off x="278296" y="2160900"/>
            <a:ext cx="5968806" cy="1892826"/>
          </a:xfrm>
          <a:prstGeom prst="rect">
            <a:avLst/>
          </a:prstGeom>
          <a:noFill/>
        </p:spPr>
        <p:txBody>
          <a:bodyPr wrap="square" rtlCol="0">
            <a:spAutoFit/>
          </a:bodyPr>
          <a:lstStyle/>
          <a:p>
            <a:pPr>
              <a:lnSpc>
                <a:spcPct val="150000"/>
              </a:lnSpc>
            </a:pPr>
            <a:r>
              <a:rPr kumimoji="1" lang="ja-JP" altLang="en-US" sz="1600" dirty="0" smtClean="0">
                <a:latin typeface="HG丸ｺﾞｼｯｸM-PRO" panose="020F0600000000000000" pitchFamily="50" charset="-128"/>
                <a:ea typeface="HG丸ｺﾞｼｯｸM-PRO" panose="020F0600000000000000" pitchFamily="50" charset="-128"/>
              </a:rPr>
              <a:t>健康づくりの地域の担い手として</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①健康に関する</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知識を習得</a:t>
            </a:r>
            <a:r>
              <a:rPr kumimoji="1" lang="ja-JP" altLang="en-US" sz="1600" dirty="0" smtClean="0">
                <a:latin typeface="HG丸ｺﾞｼｯｸM-PRO" panose="020F0600000000000000" pitchFamily="50" charset="-128"/>
                <a:ea typeface="HG丸ｺﾞｼｯｸM-PRO" panose="020F0600000000000000" pitchFamily="50" charset="-128"/>
              </a:rPr>
              <a:t>して</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②地域に健康</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情報を普及</a:t>
            </a:r>
            <a:r>
              <a:rPr kumimoji="1" lang="ja-JP" altLang="en-US" sz="1600" dirty="0" smtClean="0">
                <a:latin typeface="HG丸ｺﾞｼｯｸM-PRO" panose="020F0600000000000000" pitchFamily="50" charset="-128"/>
                <a:ea typeface="HG丸ｺﾞｼｯｸM-PRO" panose="020F0600000000000000" pitchFamily="50" charset="-128"/>
              </a:rPr>
              <a:t>します</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③気づいたことを行政に</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伝えます</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p:txBody>
      </p:sp>
      <p:grpSp>
        <p:nvGrpSpPr>
          <p:cNvPr id="29" name="グループ化 28"/>
          <p:cNvGrpSpPr/>
          <p:nvPr/>
        </p:nvGrpSpPr>
        <p:grpSpPr>
          <a:xfrm>
            <a:off x="1167090" y="4181760"/>
            <a:ext cx="4378991" cy="688631"/>
            <a:chOff x="1159856" y="3526415"/>
            <a:chExt cx="4378991" cy="688631"/>
          </a:xfrm>
        </p:grpSpPr>
        <p:sp>
          <p:nvSpPr>
            <p:cNvPr id="9" name="角丸四角形吹き出し 8"/>
            <p:cNvSpPr/>
            <p:nvPr/>
          </p:nvSpPr>
          <p:spPr>
            <a:xfrm>
              <a:off x="1159856" y="3526415"/>
              <a:ext cx="4327064" cy="688631"/>
            </a:xfrm>
            <a:prstGeom prst="wedgeRoundRectCallout">
              <a:avLst>
                <a:gd name="adj1" fmla="val -59101"/>
                <a:gd name="adj2" fmla="val 153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sp>
          <p:nvSpPr>
            <p:cNvPr id="10" name="テキスト ボックス 9"/>
            <p:cNvSpPr txBox="1"/>
            <p:nvPr/>
          </p:nvSpPr>
          <p:spPr>
            <a:xfrm>
              <a:off x="1299452" y="3609120"/>
              <a:ext cx="4239395"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rPr>
                <a:t>地域に適塩を広めよう！</a:t>
              </a:r>
              <a:endParaRPr kumimoji="1" lang="ja-JP" altLang="en-US" sz="2800" b="1" dirty="0">
                <a:effectLst>
                  <a:outerShdw blurRad="38100" dist="38100" dir="2700000" algn="tl">
                    <a:srgbClr val="000000">
                      <a:alpha val="43137"/>
                    </a:srgbClr>
                  </a:outerShdw>
                </a:effectLst>
              </a:endParaRPr>
            </a:p>
          </p:txBody>
        </p:sp>
      </p:grpSp>
      <p:sp>
        <p:nvSpPr>
          <p:cNvPr id="12" name="テキスト ボックス 11"/>
          <p:cNvSpPr txBox="1"/>
          <p:nvPr/>
        </p:nvSpPr>
        <p:spPr>
          <a:xfrm>
            <a:off x="408374" y="4910990"/>
            <a:ext cx="6579704" cy="1015663"/>
          </a:xfrm>
          <a:prstGeom prst="rect">
            <a:avLst/>
          </a:prstGeom>
          <a:noFill/>
        </p:spPr>
        <p:txBody>
          <a:bodyPr wrap="square" rtlCol="0">
            <a:spAutoFit/>
          </a:bodyPr>
          <a:lstStyle/>
          <a:p>
            <a:pPr>
              <a:lnSpc>
                <a:spcPct val="150000"/>
              </a:lnSpc>
            </a:pPr>
            <a:r>
              <a:rPr kumimoji="1" lang="ja-JP" altLang="en-US" sz="1600" dirty="0" smtClean="0">
                <a:latin typeface="HG丸ｺﾞｼｯｸM-PRO" panose="020F0600000000000000" pitchFamily="50" charset="-128"/>
                <a:ea typeface="HG丸ｺﾞｼｯｸM-PRO" panose="020F0600000000000000" pitchFamily="50" charset="-128"/>
              </a:rPr>
              <a:t>実は島田市は、</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高血圧症予備群</a:t>
            </a:r>
            <a:r>
              <a:rPr kumimoji="1" lang="ja-JP" altLang="en-US" dirty="0" smtClean="0">
                <a:latin typeface="HG丸ｺﾞｼｯｸM-PRO" panose="020F0600000000000000" pitchFamily="50" charset="-128"/>
                <a:ea typeface="HG丸ｺﾞｼｯｸM-PRO" panose="020F0600000000000000" pitchFamily="50" charset="-128"/>
              </a:rPr>
              <a:t>、</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糖尿病予備群</a:t>
            </a:r>
            <a:r>
              <a:rPr kumimoji="1" lang="ja-JP" altLang="en-US" dirty="0" smtClean="0">
                <a:latin typeface="HG丸ｺﾞｼｯｸM-PRO" panose="020F0600000000000000" pitchFamily="50" charset="-128"/>
                <a:ea typeface="HG丸ｺﾞｼｯｸM-PRO" panose="020F0600000000000000" pitchFamily="50" charset="-128"/>
              </a:rPr>
              <a:t>が</a:t>
            </a: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600" dirty="0" smtClean="0">
                <a:latin typeface="HG丸ｺﾞｼｯｸM-PRO" panose="020F0600000000000000" pitchFamily="50" charset="-128"/>
                <a:ea typeface="HG丸ｺﾞｼｯｸM-PRO" panose="020F0600000000000000" pitchFamily="50" charset="-128"/>
              </a:rPr>
              <a:t>県平均と比べて</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多い</a:t>
            </a:r>
            <a:r>
              <a:rPr kumimoji="1" lang="ja-JP" altLang="en-US" sz="1600" dirty="0" smtClean="0">
                <a:latin typeface="HG丸ｺﾞｼｯｸM-PRO" panose="020F0600000000000000" pitchFamily="50" charset="-128"/>
                <a:ea typeface="HG丸ｺﾞｼｯｸM-PRO" panose="020F0600000000000000" pitchFamily="50" charset="-128"/>
              </a:rPr>
              <a:t>んです</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67748" y="5742494"/>
            <a:ext cx="6380921" cy="1384995"/>
          </a:xfrm>
          <a:prstGeom prst="rect">
            <a:avLst/>
          </a:prstGeom>
          <a:noFill/>
        </p:spPr>
        <p:txBody>
          <a:bodyPr wrap="square" rtlCol="0">
            <a:spAutoFit/>
          </a:bodyPr>
          <a:lstStyle/>
          <a:p>
            <a:pPr>
              <a:lnSpc>
                <a:spcPct val="150000"/>
              </a:lnSpc>
            </a:pPr>
            <a:r>
              <a:rPr kumimoji="1" lang="ja-JP" altLang="en-US" sz="1600" dirty="0">
                <a:latin typeface="HG丸ｺﾞｼｯｸM-PRO" panose="020F0600000000000000" pitchFamily="50" charset="-128"/>
                <a:ea typeface="HG丸ｺﾞｼｯｸM-PRO" panose="020F0600000000000000" pitchFamily="50" charset="-128"/>
              </a:rPr>
              <a:t>特</a:t>
            </a:r>
            <a:r>
              <a:rPr kumimoji="1" lang="ja-JP" altLang="en-US" sz="1600" dirty="0" smtClean="0">
                <a:latin typeface="HG丸ｺﾞｼｯｸM-PRO" panose="020F0600000000000000" pitchFamily="50" charset="-128"/>
                <a:ea typeface="HG丸ｺﾞｼｯｸM-PRO" panose="020F0600000000000000" pitchFamily="50" charset="-128"/>
              </a:rPr>
              <a:t>に</a:t>
            </a:r>
            <a:r>
              <a:rPr kumimoji="1" lang="ja-JP" altLang="en-US" sz="2000"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高血圧</a:t>
            </a:r>
            <a:r>
              <a:rPr kumimoji="1" lang="ja-JP" altLang="en-US" dirty="0" smtClean="0">
                <a:latin typeface="HG丸ｺﾞｼｯｸM-PRO" panose="020F0600000000000000" pitchFamily="50" charset="-128"/>
                <a:ea typeface="HG丸ｺﾞｼｯｸM-PRO" panose="020F0600000000000000" pitchFamily="50" charset="-128"/>
              </a:rPr>
              <a:t>は、</a:t>
            </a:r>
            <a:r>
              <a:rPr kumimoji="1" lang="ja-JP" altLang="en-US" sz="1600" dirty="0" smtClean="0">
                <a:latin typeface="HG丸ｺﾞｼｯｸM-PRO" panose="020F0600000000000000" pitchFamily="50" charset="-128"/>
                <a:ea typeface="HG丸ｺﾞｼｯｸM-PRO" panose="020F0600000000000000" pitchFamily="50" charset="-128"/>
              </a:rPr>
              <a:t>最近</a:t>
            </a:r>
            <a:r>
              <a:rPr kumimoji="1" lang="ja-JP" altLang="en-US" sz="1600" dirty="0">
                <a:latin typeface="HG丸ｺﾞｼｯｸM-PRO" panose="020F0600000000000000" pitchFamily="50" charset="-128"/>
                <a:ea typeface="HG丸ｺﾞｼｯｸM-PRO" panose="020F0600000000000000" pitchFamily="50" charset="-128"/>
              </a:rPr>
              <a:t>徐々</a:t>
            </a:r>
            <a:r>
              <a:rPr kumimoji="1" lang="ja-JP" altLang="en-US" sz="1600" dirty="0" smtClean="0">
                <a:latin typeface="HG丸ｺﾞｼｯｸM-PRO" panose="020F0600000000000000" pitchFamily="50" charset="-128"/>
                <a:ea typeface="HG丸ｺﾞｼｯｸM-PRO" panose="020F0600000000000000" pitchFamily="50" charset="-128"/>
              </a:rPr>
              <a:t>に</a:t>
            </a:r>
            <a:r>
              <a:rPr kumimoji="1" lang="ja-JP" altLang="en-US" sz="1600" dirty="0">
                <a:latin typeface="HG丸ｺﾞｼｯｸM-PRO" panose="020F0600000000000000" pitchFamily="50" charset="-128"/>
                <a:ea typeface="HG丸ｺﾞｼｯｸM-PRO" panose="020F0600000000000000" pitchFamily="50" charset="-128"/>
              </a:rPr>
              <a:t>増</a:t>
            </a:r>
            <a:r>
              <a:rPr kumimoji="1" lang="ja-JP" altLang="en-US" sz="1600" dirty="0" smtClean="0">
                <a:latin typeface="HG丸ｺﾞｼｯｸM-PRO" panose="020F0600000000000000" pitchFamily="50" charset="-128"/>
                <a:ea typeface="HG丸ｺﾞｼｯｸM-PRO" panose="020F0600000000000000" pitchFamily="50" charset="-128"/>
              </a:rPr>
              <a:t>えてきています</a:t>
            </a: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600" dirty="0" smtClean="0">
                <a:latin typeface="HG丸ｺﾞｼｯｸM-PRO" panose="020F0600000000000000" pitchFamily="50" charset="-128"/>
                <a:ea typeface="HG丸ｺﾞｼｯｸM-PRO" panose="020F0600000000000000" pitchFamily="50" charset="-128"/>
              </a:rPr>
              <a:t>サイレントキラー（静かな殺し屋）とも呼ばれている怖い病気です。無症状の間に少しずつ血管が傷つきます</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rot="10800000" flipV="1">
            <a:off x="1206951" y="8166198"/>
            <a:ext cx="4702513" cy="830997"/>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自覚症状がないのでそのまま放っておいたら</a:t>
            </a:r>
            <a:r>
              <a:rPr kumimoji="1" lang="en-US" altLang="ja-JP" sz="1600" dirty="0" smtClean="0">
                <a:latin typeface="HG丸ｺﾞｼｯｸM-PRO" panose="020F0600000000000000" pitchFamily="50" charset="-128"/>
                <a:ea typeface="HG丸ｺﾞｼｯｸM-PRO" panose="020F0600000000000000" pitchFamily="50" charset="-128"/>
              </a:rPr>
              <a:t>…</a:t>
            </a:r>
          </a:p>
          <a:p>
            <a:r>
              <a:rPr kumimoji="1" lang="ja-JP" altLang="en-US" sz="1600" dirty="0" smtClean="0">
                <a:latin typeface="HG丸ｺﾞｼｯｸM-PRO" panose="020F0600000000000000" pitchFamily="50" charset="-128"/>
                <a:ea typeface="HG丸ｺﾞｼｯｸM-PRO" panose="020F0600000000000000" pitchFamily="50" charset="-128"/>
              </a:rPr>
              <a:t>ある</a:t>
            </a:r>
            <a:r>
              <a:rPr kumimoji="1" lang="ja-JP" altLang="en-US" sz="1600" dirty="0" smtClean="0">
                <a:latin typeface="HG丸ｺﾞｼｯｸM-PRO" panose="020F0600000000000000" pitchFamily="50" charset="-128"/>
                <a:ea typeface="HG丸ｺﾞｼｯｸM-PRO" panose="020F0600000000000000" pitchFamily="50" charset="-128"/>
              </a:rPr>
              <a:t>日突然、生死にかかわる障害が出ること</a:t>
            </a:r>
            <a:r>
              <a:rPr kumimoji="1" lang="ja-JP" altLang="en-US" sz="1600" dirty="0" smtClean="0">
                <a:latin typeface="HG丸ｺﾞｼｯｸM-PRO" panose="020F0600000000000000" pitchFamily="50" charset="-128"/>
                <a:ea typeface="HG丸ｺﾞｼｯｸM-PRO" panose="020F0600000000000000" pitchFamily="50" charset="-128"/>
              </a:rPr>
              <a:t>も</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ある</a:t>
            </a:r>
            <a:r>
              <a:rPr kumimoji="1" lang="ja-JP" altLang="en-US" sz="1600" dirty="0" smtClean="0">
                <a:latin typeface="HG丸ｺﾞｼｯｸM-PRO" panose="020F0600000000000000" pitchFamily="50" charset="-128"/>
                <a:ea typeface="HG丸ｺﾞｼｯｸM-PRO" panose="020F0600000000000000" pitchFamily="50" charset="-128"/>
              </a:rPr>
              <a:t>ので注意が必要です。</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4"/>
          <a:stretch>
            <a:fillRect/>
          </a:stretch>
        </p:blipFill>
        <p:spPr>
          <a:xfrm>
            <a:off x="160854" y="46823"/>
            <a:ext cx="819578" cy="1111357"/>
          </a:xfrm>
          <a:prstGeom prst="rect">
            <a:avLst/>
          </a:prstGeom>
        </p:spPr>
      </p:pic>
      <p:sp>
        <p:nvSpPr>
          <p:cNvPr id="4" name="正方形/長方形 3"/>
          <p:cNvSpPr/>
          <p:nvPr/>
        </p:nvSpPr>
        <p:spPr>
          <a:xfrm>
            <a:off x="862041" y="58968"/>
            <a:ext cx="4801315" cy="1015663"/>
          </a:xfrm>
          <a:prstGeom prst="rect">
            <a:avLst/>
          </a:prstGeom>
          <a:noFill/>
        </p:spPr>
        <p:txBody>
          <a:bodyPr wrap="none" lIns="91440" tIns="45720" rIns="91440" bIns="45720">
            <a:spAutoFit/>
          </a:bodyPr>
          <a:lstStyle/>
          <a:p>
            <a:pPr algn="ctr"/>
            <a:r>
              <a:rPr lang="ja-JP" altLang="en-US" sz="6000" b="1" cap="none" spc="0" dirty="0" smtClean="0">
                <a:ln w="12700">
                  <a:solidFill>
                    <a:schemeClr val="tx2">
                      <a:lumMod val="75000"/>
                    </a:schemeClr>
                  </a:solidFill>
                  <a:prstDash val="solid"/>
                </a:ln>
                <a:solidFill>
                  <a:schemeClr val="accent1">
                    <a:lumMod val="75000"/>
                  </a:schemeClr>
                </a:solidFill>
                <a:effectLst>
                  <a:outerShdw dist="38100" dir="2640000" algn="bl" rotWithShape="0">
                    <a:schemeClr val="tx2">
                      <a:lumMod val="75000"/>
                    </a:schemeClr>
                  </a:outerShdw>
                </a:effectLst>
                <a:latin typeface="HG丸ｺﾞｼｯｸM-PRO" panose="020F0600000000000000" pitchFamily="50" charset="-128"/>
                <a:ea typeface="HG丸ｺﾞｼｯｸM-PRO" panose="020F0600000000000000" pitchFamily="50" charset="-128"/>
              </a:rPr>
              <a:t>保健委員通信</a:t>
            </a:r>
            <a:endParaRPr lang="ja-JP" altLang="en-US" sz="6000" b="1" cap="none" spc="0" dirty="0">
              <a:ln w="12700">
                <a:solidFill>
                  <a:schemeClr val="tx2">
                    <a:lumMod val="75000"/>
                  </a:schemeClr>
                </a:solidFill>
                <a:prstDash val="solid"/>
              </a:ln>
              <a:solidFill>
                <a:schemeClr val="accent1">
                  <a:lumMod val="75000"/>
                </a:schemeClr>
              </a:solidFill>
              <a:effectLst>
                <a:outerShdw dist="38100" dir="2640000" algn="bl" rotWithShape="0">
                  <a:schemeClr val="tx2">
                    <a:lumMod val="75000"/>
                  </a:schemeClr>
                </a:outerShdw>
              </a:effectLst>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b="52921"/>
          <a:stretch/>
        </p:blipFill>
        <p:spPr>
          <a:xfrm>
            <a:off x="70036" y="1357846"/>
            <a:ext cx="811006" cy="818895"/>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720" y="4103617"/>
            <a:ext cx="564052" cy="743702"/>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7550" y="7921958"/>
            <a:ext cx="1044325" cy="1183370"/>
          </a:xfrm>
          <a:prstGeom prst="rect">
            <a:avLst/>
          </a:prstGeom>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069" y="7902080"/>
            <a:ext cx="1070617" cy="1224640"/>
          </a:xfrm>
          <a:prstGeom prst="rect">
            <a:avLst/>
          </a:prstGeom>
        </p:spPr>
      </p:pic>
      <p:grpSp>
        <p:nvGrpSpPr>
          <p:cNvPr id="14" name="グループ化 13"/>
          <p:cNvGrpSpPr/>
          <p:nvPr/>
        </p:nvGrpSpPr>
        <p:grpSpPr>
          <a:xfrm>
            <a:off x="1214149" y="6751380"/>
            <a:ext cx="4107873" cy="1767828"/>
            <a:chOff x="-1536020" y="6356199"/>
            <a:chExt cx="5350721" cy="2755513"/>
          </a:xfrm>
        </p:grpSpPr>
        <p:grpSp>
          <p:nvGrpSpPr>
            <p:cNvPr id="2" name="グループ化 1"/>
            <p:cNvGrpSpPr/>
            <p:nvPr/>
          </p:nvGrpSpPr>
          <p:grpSpPr>
            <a:xfrm>
              <a:off x="-1536020" y="6356199"/>
              <a:ext cx="5350721" cy="2755513"/>
              <a:chOff x="964763" y="6095604"/>
              <a:chExt cx="5350721" cy="2755513"/>
            </a:xfrm>
          </p:grpSpPr>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2880" y="6095604"/>
                <a:ext cx="4331923" cy="2755513"/>
              </a:xfrm>
              <a:prstGeom prst="rect">
                <a:avLst/>
              </a:prstGeom>
            </p:spPr>
          </p:pic>
          <p:sp>
            <p:nvSpPr>
              <p:cNvPr id="1030" name="正方形/長方形 1029"/>
              <p:cNvSpPr/>
              <p:nvPr/>
            </p:nvSpPr>
            <p:spPr>
              <a:xfrm rot="20929667">
                <a:off x="964763" y="6795347"/>
                <a:ext cx="1415772" cy="461665"/>
              </a:xfrm>
              <a:prstGeom prst="rect">
                <a:avLst/>
              </a:prstGeom>
              <a:noFill/>
            </p:spPr>
            <p:txBody>
              <a:bodyPr wrap="none" lIns="91440" tIns="45720" rIns="91440" bIns="45720">
                <a:spAutoFit/>
              </a:bodyPr>
              <a:lstStyle/>
              <a:p>
                <a:pPr algn="ctr"/>
                <a:r>
                  <a:rPr lang="ja-JP" altLang="en-US" sz="2400" b="1" cap="none" spc="0" dirty="0" smtClean="0">
                    <a:ln w="0">
                      <a:solidFill>
                        <a:schemeClr val="tx1"/>
                      </a:solidFill>
                    </a:ln>
                    <a:solidFill>
                      <a:schemeClr val="tx1"/>
                    </a:solidFill>
                  </a:rPr>
                  <a:t>ドロドロ</a:t>
                </a:r>
                <a:endParaRPr lang="ja-JP" altLang="en-US" sz="2400" b="1" cap="none" spc="0" dirty="0">
                  <a:ln w="0">
                    <a:solidFill>
                      <a:schemeClr val="tx1"/>
                    </a:solidFill>
                  </a:ln>
                  <a:solidFill>
                    <a:schemeClr val="tx1"/>
                  </a:solidFill>
                </a:endParaRPr>
              </a:p>
            </p:txBody>
          </p:sp>
          <p:sp>
            <p:nvSpPr>
              <p:cNvPr id="39" name="正方形/長方形 38"/>
              <p:cNvSpPr/>
              <p:nvPr/>
            </p:nvSpPr>
            <p:spPr>
              <a:xfrm rot="20929667">
                <a:off x="4143601" y="6589782"/>
                <a:ext cx="1107997" cy="461665"/>
              </a:xfrm>
              <a:prstGeom prst="rect">
                <a:avLst/>
              </a:prstGeom>
              <a:noFill/>
            </p:spPr>
            <p:txBody>
              <a:bodyPr wrap="none" lIns="91440" tIns="45720" rIns="91440" bIns="45720">
                <a:spAutoFit/>
              </a:bodyPr>
              <a:lstStyle/>
              <a:p>
                <a:pPr algn="ctr"/>
                <a:r>
                  <a:rPr lang="ja-JP" altLang="en-US" sz="2400" b="1" cap="none" spc="0" dirty="0" smtClean="0">
                    <a:ln w="0">
                      <a:solidFill>
                        <a:schemeClr val="tx1"/>
                      </a:solidFill>
                    </a:ln>
                    <a:solidFill>
                      <a:schemeClr val="tx1"/>
                    </a:solidFill>
                    <a:effectLst>
                      <a:outerShdw blurRad="38100" dist="19050" dir="2700000" algn="tl" rotWithShape="0">
                        <a:schemeClr val="dk1">
                          <a:alpha val="40000"/>
                        </a:schemeClr>
                      </a:outerShdw>
                    </a:effectLst>
                  </a:rPr>
                  <a:t>詰まる</a:t>
                </a:r>
                <a:endParaRPr lang="ja-JP" altLang="en-US" sz="2400" b="1" cap="none" spc="0" dirty="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40" name="正方形/長方形 39"/>
              <p:cNvSpPr/>
              <p:nvPr/>
            </p:nvSpPr>
            <p:spPr>
              <a:xfrm rot="384178">
                <a:off x="5207487" y="7757833"/>
                <a:ext cx="1107997" cy="461665"/>
              </a:xfrm>
              <a:prstGeom prst="rect">
                <a:avLst/>
              </a:prstGeom>
              <a:noFill/>
            </p:spPr>
            <p:txBody>
              <a:bodyPr wrap="none" lIns="91440" tIns="45720" rIns="91440" bIns="45720">
                <a:spAutoFit/>
              </a:bodyPr>
              <a:lstStyle/>
              <a:p>
                <a:pPr algn="ctr"/>
                <a:r>
                  <a:rPr lang="ja-JP" altLang="en-US" sz="2400" b="1" dirty="0">
                    <a:ln w="0">
                      <a:solidFill>
                        <a:schemeClr val="tx1"/>
                      </a:solidFill>
                    </a:ln>
                    <a:effectLst>
                      <a:outerShdw blurRad="38100" dist="19050" dir="2700000" algn="tl" rotWithShape="0">
                        <a:schemeClr val="dk1">
                          <a:alpha val="40000"/>
                        </a:schemeClr>
                      </a:outerShdw>
                    </a:effectLst>
                  </a:rPr>
                  <a:t>破</a:t>
                </a:r>
                <a:r>
                  <a:rPr lang="ja-JP" altLang="en-US" sz="2400" b="1" dirty="0" smtClean="0">
                    <a:ln w="0">
                      <a:solidFill>
                        <a:schemeClr val="tx1"/>
                      </a:solidFill>
                    </a:ln>
                    <a:effectLst>
                      <a:outerShdw blurRad="38100" dist="19050" dir="2700000" algn="tl" rotWithShape="0">
                        <a:schemeClr val="dk1">
                          <a:alpha val="40000"/>
                        </a:schemeClr>
                      </a:outerShdw>
                    </a:effectLst>
                  </a:rPr>
                  <a:t>れる</a:t>
                </a:r>
                <a:endParaRPr lang="ja-JP" altLang="en-US" sz="2400" b="1" cap="none" spc="0" dirty="0">
                  <a:ln w="0">
                    <a:solidFill>
                      <a:schemeClr val="tx1"/>
                    </a:solidFill>
                  </a:ln>
                  <a:solidFill>
                    <a:schemeClr val="tx1"/>
                  </a:solidFill>
                  <a:effectLst>
                    <a:outerShdw blurRad="38100" dist="19050" dir="2700000" algn="tl" rotWithShape="0">
                      <a:schemeClr val="dk1">
                        <a:alpha val="40000"/>
                      </a:schemeClr>
                    </a:outerShdw>
                  </a:effectLst>
                </a:endParaRPr>
              </a:p>
            </p:txBody>
          </p:sp>
        </p:grpSp>
        <p:grpSp>
          <p:nvGrpSpPr>
            <p:cNvPr id="3" name="グループ化 2"/>
            <p:cNvGrpSpPr/>
            <p:nvPr/>
          </p:nvGrpSpPr>
          <p:grpSpPr>
            <a:xfrm>
              <a:off x="2378224" y="7427730"/>
              <a:ext cx="517297" cy="715617"/>
              <a:chOff x="4949225" y="7136296"/>
              <a:chExt cx="517297" cy="715617"/>
            </a:xfrm>
          </p:grpSpPr>
          <p:sp>
            <p:nvSpPr>
              <p:cNvPr id="1028" name="フリーフォーム 1027"/>
              <p:cNvSpPr/>
              <p:nvPr/>
            </p:nvSpPr>
            <p:spPr>
              <a:xfrm>
                <a:off x="4949225" y="7136296"/>
                <a:ext cx="338392" cy="715617"/>
              </a:xfrm>
              <a:custGeom>
                <a:avLst/>
                <a:gdLst>
                  <a:gd name="connsiteX0" fmla="*/ 119732 w 338392"/>
                  <a:gd name="connsiteY0" fmla="*/ 715617 h 715617"/>
                  <a:gd name="connsiteX1" fmla="*/ 79975 w 338392"/>
                  <a:gd name="connsiteY1" fmla="*/ 556591 h 715617"/>
                  <a:gd name="connsiteX2" fmla="*/ 20340 w 338392"/>
                  <a:gd name="connsiteY2" fmla="*/ 496956 h 715617"/>
                  <a:gd name="connsiteX3" fmla="*/ 462 w 338392"/>
                  <a:gd name="connsiteY3" fmla="*/ 437321 h 715617"/>
                  <a:gd name="connsiteX4" fmla="*/ 40218 w 338392"/>
                  <a:gd name="connsiteY4" fmla="*/ 377687 h 715617"/>
                  <a:gd name="connsiteX5" fmla="*/ 119732 w 338392"/>
                  <a:gd name="connsiteY5" fmla="*/ 357808 h 715617"/>
                  <a:gd name="connsiteX6" fmla="*/ 298636 w 338392"/>
                  <a:gd name="connsiteY6" fmla="*/ 318052 h 715617"/>
                  <a:gd name="connsiteX7" fmla="*/ 338392 w 338392"/>
                  <a:gd name="connsiteY7" fmla="*/ 258417 h 715617"/>
                  <a:gd name="connsiteX8" fmla="*/ 298636 w 338392"/>
                  <a:gd name="connsiteY8" fmla="*/ 198782 h 715617"/>
                  <a:gd name="connsiteX9" fmla="*/ 239001 w 338392"/>
                  <a:gd name="connsiteY9" fmla="*/ 79513 h 715617"/>
                  <a:gd name="connsiteX10" fmla="*/ 219123 w 338392"/>
                  <a:gd name="connsiteY10" fmla="*/ 0 h 7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392" h="715617">
                    <a:moveTo>
                      <a:pt x="119732" y="715617"/>
                    </a:moveTo>
                    <a:cubicBezTo>
                      <a:pt x="116865" y="701284"/>
                      <a:pt x="97438" y="582785"/>
                      <a:pt x="79975" y="556591"/>
                    </a:cubicBezTo>
                    <a:cubicBezTo>
                      <a:pt x="64381" y="533200"/>
                      <a:pt x="40218" y="516834"/>
                      <a:pt x="20340" y="496956"/>
                    </a:cubicBezTo>
                    <a:cubicBezTo>
                      <a:pt x="13714" y="477078"/>
                      <a:pt x="-2983" y="457989"/>
                      <a:pt x="462" y="437321"/>
                    </a:cubicBezTo>
                    <a:cubicBezTo>
                      <a:pt x="4390" y="413756"/>
                      <a:pt x="20340" y="390939"/>
                      <a:pt x="40218" y="377687"/>
                    </a:cubicBezTo>
                    <a:cubicBezTo>
                      <a:pt x="62950" y="362532"/>
                      <a:pt x="93463" y="365314"/>
                      <a:pt x="119732" y="357808"/>
                    </a:cubicBezTo>
                    <a:cubicBezTo>
                      <a:pt x="256747" y="318661"/>
                      <a:pt x="83402" y="353924"/>
                      <a:pt x="298636" y="318052"/>
                    </a:cubicBezTo>
                    <a:cubicBezTo>
                      <a:pt x="311888" y="298174"/>
                      <a:pt x="338392" y="282308"/>
                      <a:pt x="338392" y="258417"/>
                    </a:cubicBezTo>
                    <a:cubicBezTo>
                      <a:pt x="338392" y="234526"/>
                      <a:pt x="309320" y="220151"/>
                      <a:pt x="298636" y="198782"/>
                    </a:cubicBezTo>
                    <a:cubicBezTo>
                      <a:pt x="216345" y="34197"/>
                      <a:pt x="352929" y="250401"/>
                      <a:pt x="239001" y="79513"/>
                    </a:cubicBezTo>
                    <a:cubicBezTo>
                      <a:pt x="217028" y="13592"/>
                      <a:pt x="219123" y="40832"/>
                      <a:pt x="219123"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1028"/>
              <p:cNvSpPr/>
              <p:nvPr/>
            </p:nvSpPr>
            <p:spPr>
              <a:xfrm>
                <a:off x="5049078" y="7295322"/>
                <a:ext cx="417444" cy="428791"/>
              </a:xfrm>
              <a:custGeom>
                <a:avLst/>
                <a:gdLst>
                  <a:gd name="connsiteX0" fmla="*/ 0 w 417444"/>
                  <a:gd name="connsiteY0" fmla="*/ 397565 h 428791"/>
                  <a:gd name="connsiteX1" fmla="*/ 357809 w 417444"/>
                  <a:gd name="connsiteY1" fmla="*/ 397565 h 428791"/>
                  <a:gd name="connsiteX2" fmla="*/ 397565 w 417444"/>
                  <a:gd name="connsiteY2" fmla="*/ 278295 h 428791"/>
                  <a:gd name="connsiteX3" fmla="*/ 357809 w 417444"/>
                  <a:gd name="connsiteY3" fmla="*/ 139148 h 428791"/>
                  <a:gd name="connsiteX4" fmla="*/ 337931 w 417444"/>
                  <a:gd name="connsiteY4" fmla="*/ 79513 h 428791"/>
                  <a:gd name="connsiteX5" fmla="*/ 417444 w 417444"/>
                  <a:gd name="connsiteY5" fmla="*/ 0 h 42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444" h="428791">
                    <a:moveTo>
                      <a:pt x="0" y="397565"/>
                    </a:moveTo>
                    <a:cubicBezTo>
                      <a:pt x="117323" y="421029"/>
                      <a:pt x="236475" y="454188"/>
                      <a:pt x="357809" y="397565"/>
                    </a:cubicBezTo>
                    <a:cubicBezTo>
                      <a:pt x="395785" y="379843"/>
                      <a:pt x="397565" y="278295"/>
                      <a:pt x="397565" y="278295"/>
                    </a:cubicBezTo>
                    <a:cubicBezTo>
                      <a:pt x="384313" y="231913"/>
                      <a:pt x="371670" y="185352"/>
                      <a:pt x="357809" y="139148"/>
                    </a:cubicBezTo>
                    <a:cubicBezTo>
                      <a:pt x="351788" y="119078"/>
                      <a:pt x="331305" y="99391"/>
                      <a:pt x="337931" y="79513"/>
                    </a:cubicBezTo>
                    <a:cubicBezTo>
                      <a:pt x="337933" y="79506"/>
                      <a:pt x="399773" y="17670"/>
                      <a:pt x="417444"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8" name="テキスト ボックス 27"/>
          <p:cNvSpPr txBox="1"/>
          <p:nvPr/>
        </p:nvSpPr>
        <p:spPr>
          <a:xfrm>
            <a:off x="1143000" y="1575615"/>
            <a:ext cx="2889004" cy="523220"/>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rPr>
              <a:t>保健委員とは</a:t>
            </a:r>
            <a:endParaRPr kumimoji="1" lang="ja-JP" altLang="en-US" sz="2800" b="1" dirty="0">
              <a:effectLst>
                <a:outerShdw blurRad="38100" dist="38100" dir="2700000" algn="tl">
                  <a:srgbClr val="000000">
                    <a:alpha val="43137"/>
                  </a:srgbClr>
                </a:outerShdw>
              </a:effectLst>
            </a:endParaRPr>
          </a:p>
        </p:txBody>
      </p:sp>
      <p:grpSp>
        <p:nvGrpSpPr>
          <p:cNvPr id="24" name="グループ化 23"/>
          <p:cNvGrpSpPr/>
          <p:nvPr/>
        </p:nvGrpSpPr>
        <p:grpSpPr>
          <a:xfrm>
            <a:off x="210026" y="8944759"/>
            <a:ext cx="6647974" cy="862592"/>
            <a:chOff x="145463" y="8593176"/>
            <a:chExt cx="6647974" cy="862592"/>
          </a:xfrm>
        </p:grpSpPr>
        <p:sp>
          <p:nvSpPr>
            <p:cNvPr id="15" name="正方形/長方形 14"/>
            <p:cNvSpPr/>
            <p:nvPr/>
          </p:nvSpPr>
          <p:spPr>
            <a:xfrm>
              <a:off x="145463" y="8809437"/>
              <a:ext cx="6647974" cy="646331"/>
            </a:xfrm>
            <a:prstGeom prst="rect">
              <a:avLst/>
            </a:prstGeom>
            <a:noFill/>
          </p:spPr>
          <p:txBody>
            <a:bodyPr wrap="none" lIns="91440" tIns="45720" rIns="91440" bIns="45720">
              <a:spAutoFit/>
            </a:bodyPr>
            <a:lstStyle/>
            <a:p>
              <a:pPr algn="ctr"/>
              <a:r>
                <a:rPr lang="ja-JP" altLang="en-US" sz="3600" b="1" dirty="0" smtClean="0">
                  <a:ln w="12700">
                    <a:solidFill>
                      <a:schemeClr val="accent1"/>
                    </a:solidFill>
                    <a:prstDash val="solid"/>
                  </a:ln>
                  <a:solidFill>
                    <a:schemeClr val="tx2">
                      <a:lumMod val="75000"/>
                    </a:schemeClr>
                  </a:solidFill>
                  <a:effectLst>
                    <a:outerShdw dist="38100" dir="2640000" algn="bl" rotWithShape="0">
                      <a:schemeClr val="accent1"/>
                    </a:outerShdw>
                  </a:effectLst>
                </a:rPr>
                <a:t>今日から</a:t>
              </a:r>
              <a:r>
                <a:rPr lang="ja-JP" altLang="en-US" sz="3600" b="1" dirty="0" smtClean="0">
                  <a:ln w="22225">
                    <a:solidFill>
                      <a:schemeClr val="accent2"/>
                    </a:solidFill>
                    <a:prstDash val="solid"/>
                  </a:ln>
                  <a:solidFill>
                    <a:srgbClr val="FF0000"/>
                  </a:solidFill>
                </a:rPr>
                <a:t>適塩</a:t>
              </a:r>
              <a:r>
                <a:rPr lang="ja-JP" altLang="en-US" sz="3600" b="1" dirty="0" smtClean="0">
                  <a:ln w="12700">
                    <a:solidFill>
                      <a:schemeClr val="accent1"/>
                    </a:solidFill>
                    <a:prstDash val="solid"/>
                  </a:ln>
                  <a:solidFill>
                    <a:schemeClr val="tx2">
                      <a:lumMod val="75000"/>
                    </a:schemeClr>
                  </a:solidFill>
                  <a:effectLst>
                    <a:outerShdw dist="38100" dir="2640000" algn="bl" rotWithShape="0">
                      <a:schemeClr val="accent1"/>
                    </a:outerShdw>
                  </a:effectLst>
                </a:rPr>
                <a:t>はじめませんか？</a:t>
              </a:r>
              <a:endParaRPr lang="ja-JP" altLang="en-US" sz="3600" b="1" dirty="0">
                <a:ln w="12700">
                  <a:solidFill>
                    <a:schemeClr val="accent1"/>
                  </a:solidFill>
                  <a:prstDash val="solid"/>
                </a:ln>
                <a:solidFill>
                  <a:schemeClr val="tx2">
                    <a:lumMod val="75000"/>
                  </a:schemeClr>
                </a:solidFill>
                <a:effectLst>
                  <a:outerShdw dist="38100" dir="2640000" algn="bl" rotWithShape="0">
                    <a:schemeClr val="accent1"/>
                  </a:outerShdw>
                </a:effectLst>
              </a:endParaRPr>
            </a:p>
          </p:txBody>
        </p:sp>
        <p:sp>
          <p:nvSpPr>
            <p:cNvPr id="17" name="テキスト ボックス 16"/>
            <p:cNvSpPr txBox="1"/>
            <p:nvPr/>
          </p:nvSpPr>
          <p:spPr>
            <a:xfrm>
              <a:off x="1950441" y="8593176"/>
              <a:ext cx="1331844" cy="338554"/>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てき　えん</a:t>
              </a:r>
              <a:endParaRPr kumimoji="1" lang="ja-JP" altLang="en-US" sz="1600" b="1" dirty="0">
                <a:latin typeface="HG丸ｺﾞｼｯｸM-PRO" panose="020F0600000000000000" pitchFamily="50" charset="-128"/>
                <a:ea typeface="HG丸ｺﾞｼｯｸM-PRO" panose="020F0600000000000000" pitchFamily="50" charset="-128"/>
              </a:endParaRPr>
            </a:p>
          </p:txBody>
        </p:sp>
      </p:grpSp>
      <p:pic>
        <p:nvPicPr>
          <p:cNvPr id="25" name="図 24"/>
          <p:cNvPicPr>
            <a:picLocks noChangeAspect="1"/>
          </p:cNvPicPr>
          <p:nvPr/>
        </p:nvPicPr>
        <p:blipFill rotWithShape="1">
          <a:blip r:embed="rId10" cstate="print">
            <a:extLst>
              <a:ext uri="{28A0092B-C50C-407E-A947-70E740481C1C}">
                <a14:useLocalDpi xmlns:a14="http://schemas.microsoft.com/office/drawing/2010/main" val="0"/>
              </a:ext>
            </a:extLst>
          </a:blip>
          <a:srcRect l="15514" t="19974" r="17814" b="22762"/>
          <a:stretch/>
        </p:blipFill>
        <p:spPr>
          <a:xfrm>
            <a:off x="5277465" y="1940830"/>
            <a:ext cx="1020853" cy="654678"/>
          </a:xfrm>
          <a:prstGeom prst="rect">
            <a:avLst/>
          </a:prstGeom>
        </p:spPr>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51947" y="2657142"/>
            <a:ext cx="881411" cy="797677"/>
          </a:xfrm>
          <a:prstGeom prst="rect">
            <a:avLst/>
          </a:prstGeom>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0658" y="2991789"/>
            <a:ext cx="1008877" cy="1068222"/>
          </a:xfrm>
          <a:prstGeom prst="rect">
            <a:avLst/>
          </a:prstGeom>
        </p:spPr>
      </p:pic>
    </p:spTree>
    <p:extLst>
      <p:ext uri="{BB962C8B-B14F-4D97-AF65-F5344CB8AC3E}">
        <p14:creationId xmlns:p14="http://schemas.microsoft.com/office/powerpoint/2010/main" val="36102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7"/>
          <p:cNvSpPr>
            <a:spLocks noChangeArrowheads="1"/>
          </p:cNvSpPr>
          <p:nvPr/>
        </p:nvSpPr>
        <p:spPr bwMode="auto">
          <a:xfrm>
            <a:off x="2817864" y="3869638"/>
            <a:ext cx="3057525" cy="1654175"/>
          </a:xfrm>
          <a:prstGeom prst="ellipse">
            <a:avLst/>
          </a:prstGeom>
          <a:solidFill>
            <a:srgbClr val="FFC000"/>
          </a:solidFill>
          <a:ln w="38100">
            <a:solidFill>
              <a:srgbClr val="F2F2F2"/>
            </a:solidFill>
            <a:round/>
            <a:headEnd/>
            <a:tailEnd/>
          </a:ln>
          <a:effectLst>
            <a:outerShdw dist="28398" dir="3806097" algn="ctr" rotWithShape="0">
              <a:srgbClr val="7F5F00">
                <a:alpha val="50000"/>
              </a:srgbClr>
            </a:outerShdw>
          </a:effectLst>
        </p:spPr>
        <p:txBody>
          <a:bodyPr vert="horz" wrap="square" lIns="74295" tIns="8890" rIns="74295" bIns="8890" numCol="1" anchor="t" anchorCtr="0" compatLnSpc="1">
            <a:prstTxWarp prst="textNoShape">
              <a:avLst/>
            </a:prstTxWarp>
          </a:bodyPr>
          <a:lstStyle/>
          <a:p>
            <a:endParaRPr lang="ja-JP" altLang="en-US"/>
          </a:p>
        </p:txBody>
      </p:sp>
      <p:sp>
        <p:nvSpPr>
          <p:cNvPr id="5" name="角丸四角形 2"/>
          <p:cNvSpPr>
            <a:spLocks noChangeArrowheads="1"/>
          </p:cNvSpPr>
          <p:nvPr/>
        </p:nvSpPr>
        <p:spPr bwMode="auto">
          <a:xfrm>
            <a:off x="152400" y="1820893"/>
            <a:ext cx="6438900" cy="3957637"/>
          </a:xfrm>
          <a:prstGeom prst="roundRect">
            <a:avLst>
              <a:gd name="adj" fmla="val 5602"/>
            </a:avLst>
          </a:prstGeom>
          <a:noFill/>
          <a:ln w="38100">
            <a:solidFill>
              <a:srgbClr val="41719C"/>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テキスト ボックス 2"/>
          <p:cNvSpPr txBox="1">
            <a:spLocks noChangeArrowheads="1"/>
          </p:cNvSpPr>
          <p:nvPr/>
        </p:nvSpPr>
        <p:spPr bwMode="auto">
          <a:xfrm>
            <a:off x="311150" y="1901083"/>
            <a:ext cx="4806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適塩</a:t>
            </a:r>
            <a:r>
              <a:rPr kumimoji="0" lang="ja-JP" altLang="ja-JP" sz="1600" b="0" i="0" u="none" strike="noStrike" cap="none" normalizeH="0" baseline="0" dirty="0" smtClean="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について楽しく学べる動画ができました！</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7" name="図 4" descr="プロジェクト概要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78" y="2374158"/>
            <a:ext cx="242570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5"/>
          <p:cNvGrpSpPr>
            <a:grpSpLocks/>
          </p:cNvGrpSpPr>
          <p:nvPr/>
        </p:nvGrpSpPr>
        <p:grpSpPr bwMode="auto">
          <a:xfrm>
            <a:off x="2933098" y="2432372"/>
            <a:ext cx="2857500" cy="1479550"/>
            <a:chOff x="27120" y="5102"/>
            <a:chExt cx="21873" cy="14830"/>
          </a:xfrm>
        </p:grpSpPr>
        <p:sp>
          <p:nvSpPr>
            <p:cNvPr id="9" name="テキスト ボックス 24"/>
            <p:cNvSpPr txBox="1">
              <a:spLocks noChangeArrowheads="1"/>
            </p:cNvSpPr>
            <p:nvPr/>
          </p:nvSpPr>
          <p:spPr bwMode="auto">
            <a:xfrm>
              <a:off x="27120" y="13373"/>
              <a:ext cx="21873" cy="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200" b="0" i="0" u="none" strike="noStrike" cap="none" normalizeH="0" baseline="0" smtClean="0">
                  <a:ln>
                    <a:noFill/>
                  </a:ln>
                  <a:solidFill>
                    <a:srgbClr val="00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動画配信中♪</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 name="テキスト ボックス 26"/>
            <p:cNvSpPr txBox="1">
              <a:spLocks noChangeArrowheads="1"/>
            </p:cNvSpPr>
            <p:nvPr/>
          </p:nvSpPr>
          <p:spPr bwMode="auto">
            <a:xfrm>
              <a:off x="27284" y="5102"/>
              <a:ext cx="14943" cy="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200" b="0" i="0" u="none" strike="noStrike" cap="none" normalizeH="0" baseline="0" smtClean="0">
                  <a:ln>
                    <a:noFill/>
                  </a:ln>
                  <a:solidFill>
                    <a:srgbClr val="00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cs typeface="Times New Roman" panose="02020603050405020304" pitchFamily="18" charset="0"/>
                </a:rPr>
                <a:t>島田市公式</a:t>
              </a:r>
              <a:endParaRPr kumimoji="0" lang="ja-JP" altLang="ja-JP" sz="1200" b="0" i="0" u="none" strike="noStrike" cap="none" normalizeH="0" baseline="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600" b="0" i="0" u="none" strike="noStrike" cap="none" normalizeH="0" baseline="0" smtClean="0">
                  <a:ln>
                    <a:noFill/>
                  </a:ln>
                  <a:solidFill>
                    <a:srgbClr val="00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en-US" sz="1200" b="0" i="0" u="none" strike="noStrike" cap="none" normalizeH="0" baseline="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テキスト ボックス 27"/>
            <p:cNvSpPr txBox="1">
              <a:spLocks noChangeArrowheads="1"/>
            </p:cNvSpPr>
            <p:nvPr/>
          </p:nvSpPr>
          <p:spPr bwMode="auto">
            <a:xfrm>
              <a:off x="27290" y="9228"/>
              <a:ext cx="18124" cy="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200" b="0" i="0" u="none" strike="noStrike" cap="none" normalizeH="0" baseline="0" dirty="0" smtClean="0">
                  <a:ln>
                    <a:noFill/>
                  </a:ln>
                  <a:solidFill>
                    <a:srgbClr val="00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cs typeface="Times New Roman" panose="02020603050405020304" pitchFamily="18" charset="0"/>
                </a:rPr>
                <a:t>YouTube</a:t>
              </a:r>
              <a:r>
                <a:rPr kumimoji="0" lang="ja-JP" altLang="en-US" sz="2200" b="0" i="0" u="none" strike="noStrike" cap="none" normalizeH="0" baseline="0" dirty="0" smtClean="0">
                  <a:ln>
                    <a:noFill/>
                  </a:ln>
                  <a:solidFill>
                    <a:srgbClr val="00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cs typeface="Times New Roman" panose="02020603050405020304" pitchFamily="18" charset="0"/>
                </a:rPr>
                <a:t>ﾁｬﾝﾈﾙにて</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2" name="Text Box 14"/>
          <p:cNvSpPr txBox="1">
            <a:spLocks noChangeArrowheads="1"/>
          </p:cNvSpPr>
          <p:nvPr/>
        </p:nvSpPr>
        <p:spPr bwMode="auto">
          <a:xfrm>
            <a:off x="457285" y="4142020"/>
            <a:ext cx="19875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smtClean="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島田市</a:t>
            </a:r>
            <a:r>
              <a:rPr kumimoji="0" lang="ja-JP" altLang="ja-JP" sz="1600" b="1" i="0" u="none" strike="noStrike" cap="none" normalizeH="0" baseline="0" dirty="0" smtClean="0">
                <a:ln>
                  <a:noFill/>
                </a:ln>
                <a:solidFill>
                  <a:srgbClr val="000000"/>
                </a:solidFill>
                <a:effectLst/>
                <a:latin typeface="Century" panose="02040604050505020304" pitchFamily="18" charset="0"/>
                <a:ea typeface="游ゴシック" panose="020B0400000000000000" pitchFamily="50" charset="-128"/>
                <a:cs typeface="Times New Roman" panose="02020603050405020304" pitchFamily="18" charset="0"/>
              </a:rPr>
              <a:t> </a:t>
            </a:r>
            <a:r>
              <a:rPr kumimoji="0" lang="ja-JP" altLang="ja-JP" sz="1600" b="1" i="0" u="none" strike="noStrike" cap="none" normalizeH="0" baseline="0" dirty="0" smtClean="0">
                <a:ln>
                  <a:noFill/>
                </a:ln>
                <a:solidFill>
                  <a:srgbClr val="000000"/>
                </a:solidFill>
                <a:effectLst/>
                <a:latin typeface="游ゴシック" panose="020B0400000000000000" pitchFamily="50" charset="-128"/>
                <a:ea typeface="游ゴシック" panose="020B0400000000000000" pitchFamily="50" charset="-128"/>
                <a:cs typeface="Times New Roman" panose="02020603050405020304" pitchFamily="18" charset="0"/>
              </a:rPr>
              <a:t>ヘルしろうで検索！</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grpSp>
        <p:nvGrpSpPr>
          <p:cNvPr id="13" name="グループ化 7"/>
          <p:cNvGrpSpPr>
            <a:grpSpLocks/>
          </p:cNvGrpSpPr>
          <p:nvPr/>
        </p:nvGrpSpPr>
        <p:grpSpPr bwMode="auto">
          <a:xfrm>
            <a:off x="1501775" y="4552966"/>
            <a:ext cx="942975" cy="881062"/>
            <a:chOff x="38324" y="24796"/>
            <a:chExt cx="11055" cy="10896"/>
          </a:xfrm>
        </p:grpSpPr>
        <p:sp>
          <p:nvSpPr>
            <p:cNvPr id="14" name="正方形/長方形 9"/>
            <p:cNvSpPr>
              <a:spLocks noChangeArrowheads="1"/>
            </p:cNvSpPr>
            <p:nvPr/>
          </p:nvSpPr>
          <p:spPr bwMode="auto">
            <a:xfrm>
              <a:off x="38324" y="24796"/>
              <a:ext cx="11056" cy="10897"/>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pic>
          <p:nvPicPr>
            <p:cNvPr id="15" name="図 10" descr="http://sox.intra.city.shimada.shizuoka.jp/bizcab/BCab/app/tmp/14D3E7D1BIZCAB/R/0/_pb/165138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21" y="25194"/>
              <a:ext cx="10027" cy="100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図 13" descr="SO1664762260012226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813" y="4296539"/>
            <a:ext cx="1712912" cy="15890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8"/>
          <p:cNvSpPr txBox="1">
            <a:spLocks noChangeArrowheads="1"/>
          </p:cNvSpPr>
          <p:nvPr/>
        </p:nvSpPr>
        <p:spPr bwMode="auto">
          <a:xfrm>
            <a:off x="2952224" y="4176296"/>
            <a:ext cx="29273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適塩キャラクター</a:t>
            </a:r>
            <a:endParaRPr kumimoji="0" lang="en-US" altLang="ja-JP" sz="14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419100" algn="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ヘルしろう</a:t>
            </a:r>
            <a:r>
              <a:rPr kumimoji="0" lang="ja-JP" altLang="ja-JP" sz="14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ja-JP" sz="1200" b="0" i="0" u="none" strike="noStrike" cap="none" normalizeH="0" baseline="0" dirty="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耳はお茶</a:t>
            </a:r>
            <a:r>
              <a:rPr kumimoji="0" lang="ja-JP" altLang="ja-JP" sz="1100" b="0" i="0" u="none" strike="noStrike" cap="none" normalizeH="0" baseline="0" dirty="0" err="1"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っぱ</a:t>
            </a:r>
            <a:endParaRPr kumimoji="0" lang="ja-JP" altLang="ja-JP" sz="1200" b="0" i="0" u="none" strike="noStrike" cap="none" normalizeH="0" baseline="0" dirty="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しっぽは計量スプーン</a:t>
            </a:r>
            <a:endParaRPr kumimoji="0" lang="ja-JP" altLang="ja-JP" sz="1200" b="0" i="0" u="none" strike="noStrike" cap="none" normalizeH="0" baseline="0" dirty="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帽子はお塩</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2057" name="図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5970587"/>
            <a:ext cx="6754813" cy="38004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a:spLocks noChangeArrowheads="1"/>
          </p:cNvSpPr>
          <p:nvPr/>
        </p:nvSpPr>
        <p:spPr bwMode="auto">
          <a:xfrm>
            <a:off x="91364" y="216987"/>
            <a:ext cx="659036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lang="ja-JP" altLang="en-US" sz="3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しま</a:t>
            </a: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だ</a:t>
            </a:r>
            <a:r>
              <a:rPr lang="ja-JP" altLang="en-US" sz="3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a:t>
            </a:r>
            <a:r>
              <a:rPr kumimoji="0" lang="en-US" altLang="ja-JP" sz="3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TE-A</a:t>
            </a:r>
            <a:r>
              <a:rPr kumimoji="0" lang="ja-JP" altLang="en-US" sz="3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プロジェクト</a:t>
            </a:r>
            <a:endParaRPr kumimoji="0" lang="ja-JP" altLang="en-US" sz="1200" b="0" i="0" u="none" strike="noStrike" cap="none" normalizeH="0" baseline="0" dirty="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152400" algn="ctr" defTabSz="914400" rtl="0" eaLnBrk="0" fontAlgn="base" latinLnBrk="0" hangingPunct="0">
              <a:lnSpc>
                <a:spcPct val="15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島田市適塩（てきえん）アクション　プロジェクト</a:t>
            </a:r>
            <a:endParaRPr kumimoji="0" lang="ja-JP" altLang="en-US" sz="1200" b="0" i="0" u="none" strike="noStrike" cap="none" normalizeH="0" baseline="0" dirty="0" smtClean="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152400" algn="l" defTabSz="914400" rtl="0" eaLnBrk="0" fontAlgn="base" latinLnBrk="0" hangingPunct="0">
              <a:lnSpc>
                <a:spcPct val="15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適塩とは、適正な塩分量を知って、できることから始めようという取り組みです。高血圧や脳血管疾患などの生活習慣病を予防するために家族みんなで挑戦してみましょう！</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4"/>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3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r>
            <a:br>
              <a:rPr kumimoji="0" lang="en-US" altLang="ja-JP" sz="36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20" name="テキスト ボックス 19"/>
          <p:cNvSpPr txBox="1"/>
          <p:nvPr/>
        </p:nvSpPr>
        <p:spPr>
          <a:xfrm>
            <a:off x="2128304" y="33345"/>
            <a:ext cx="1609588" cy="369332"/>
          </a:xfrm>
          <a:prstGeom prst="rect">
            <a:avLst/>
          </a:prstGeom>
          <a:noFill/>
        </p:spPr>
        <p:txBody>
          <a:bodyPr wrap="square" rtlCol="0">
            <a:spAutoFit/>
          </a:bodyPr>
          <a:lstStyle/>
          <a:p>
            <a:pPr algn="ctr"/>
            <a:r>
              <a:rPr kumimoji="1" lang="ja-JP" altLang="en-US" dirty="0" smtClean="0"/>
              <a:t>ティー</a:t>
            </a:r>
            <a:endParaRPr kumimoji="1" lang="ja-JP" altLang="en-US" dirty="0"/>
          </a:p>
        </p:txBody>
      </p:sp>
    </p:spTree>
    <p:extLst>
      <p:ext uri="{BB962C8B-B14F-4D97-AF65-F5344CB8AC3E}">
        <p14:creationId xmlns:p14="http://schemas.microsoft.com/office/powerpoint/2010/main" val="15466245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248</Words>
  <Application>Microsoft Office PowerPoint</Application>
  <PresentationFormat>A4 210 x 297 mm</PresentationFormat>
  <Paragraphs>39</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BIZ UDゴシック</vt:lpstr>
      <vt:lpstr>HG丸ｺﾞｼｯｸM-PRO</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渡邉　裕美</dc:creator>
  <cp:lastModifiedBy>渡邉　裕美</cp:lastModifiedBy>
  <cp:revision>11</cp:revision>
  <cp:lastPrinted>2024-04-10T04:42:45Z</cp:lastPrinted>
  <dcterms:created xsi:type="dcterms:W3CDTF">2024-04-05T06:45:38Z</dcterms:created>
  <dcterms:modified xsi:type="dcterms:W3CDTF">2024-04-10T04:44:39Z</dcterms:modified>
</cp:coreProperties>
</file>