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6858000" cy="9906000" type="A4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畑澤　亜耶" initials="畑澤　亜耶" lastIdx="10" clrIdx="0">
    <p:extLst>
      <p:ext uri="{19B8F6BF-5375-455C-9EA6-DF929625EA0E}">
        <p15:presenceInfo xmlns:p15="http://schemas.microsoft.com/office/powerpoint/2012/main" userId="畑澤　亜耶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9" autoAdjust="0"/>
    <p:restoredTop sz="94660"/>
  </p:normalViewPr>
  <p:slideViewPr>
    <p:cSldViewPr snapToGrid="0">
      <p:cViewPr varScale="1">
        <p:scale>
          <a:sx n="48" d="100"/>
          <a:sy n="48" d="100"/>
        </p:scale>
        <p:origin x="205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BA0CF3-B904-4017-A5CA-CBBC17F2FC6C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5075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51220"/>
            <a:ext cx="538861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918831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7317"/>
            <a:ext cx="2918831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E4EE4-EE46-4E4D-AC0B-6A897DA686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11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E4EE4-EE46-4E4D-AC0B-6A897DA6861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510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E4EE4-EE46-4E4D-AC0B-6A897DA6861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644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CDF1E-90E5-4B40-AD5B-2B0522163E6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4F9B-3CE5-42C8-BA01-85530727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958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CDF1E-90E5-4B40-AD5B-2B0522163E6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4F9B-3CE5-42C8-BA01-85530727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77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CDF1E-90E5-4B40-AD5B-2B0522163E6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4F9B-3CE5-42C8-BA01-85530727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70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CDF1E-90E5-4B40-AD5B-2B0522163E6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4F9B-3CE5-42C8-BA01-85530727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098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CDF1E-90E5-4B40-AD5B-2B0522163E6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4F9B-3CE5-42C8-BA01-85530727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562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CDF1E-90E5-4B40-AD5B-2B0522163E6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4F9B-3CE5-42C8-BA01-85530727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762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CDF1E-90E5-4B40-AD5B-2B0522163E6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4F9B-3CE5-42C8-BA01-85530727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1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CDF1E-90E5-4B40-AD5B-2B0522163E6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4F9B-3CE5-42C8-BA01-85530727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811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CDF1E-90E5-4B40-AD5B-2B0522163E6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4F9B-3CE5-42C8-BA01-85530727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84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CDF1E-90E5-4B40-AD5B-2B0522163E6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4F9B-3CE5-42C8-BA01-85530727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56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CDF1E-90E5-4B40-AD5B-2B0522163E6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B4F9B-3CE5-42C8-BA01-85530727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79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CDF1E-90E5-4B40-AD5B-2B0522163E6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B4F9B-3CE5-42C8-BA01-85530727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287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750" y="5357701"/>
            <a:ext cx="997845" cy="855652"/>
          </a:xfrm>
          <a:prstGeom prst="rect">
            <a:avLst/>
          </a:prstGeom>
        </p:spPr>
      </p:pic>
      <p:pic>
        <p:nvPicPr>
          <p:cNvPr id="1026" name="Picture 2" descr="SHIMADA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82" t="11303" r="9905" b="11419"/>
          <a:stretch/>
        </p:blipFill>
        <p:spPr bwMode="auto">
          <a:xfrm>
            <a:off x="5526619" y="258738"/>
            <a:ext cx="1207180" cy="995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-65235" y="1248762"/>
            <a:ext cx="66558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600" dirty="0" smtClean="0"/>
              <a:t>令和６年９月発行　</a:t>
            </a:r>
            <a:r>
              <a:rPr kumimoji="1" lang="en-US" altLang="ja-JP" sz="1600" dirty="0" smtClean="0"/>
              <a:t>Vol.</a:t>
            </a:r>
            <a:r>
              <a:rPr kumimoji="1" lang="ja-JP" altLang="en-US" sz="1600" dirty="0"/>
              <a:t>３</a:t>
            </a:r>
            <a:r>
              <a:rPr kumimoji="1" lang="ja-JP" altLang="en-US" sz="1600" dirty="0" smtClean="0"/>
              <a:t>　</a:t>
            </a:r>
            <a:r>
              <a:rPr kumimoji="1" lang="ja-JP" altLang="en-US" sz="1600" dirty="0"/>
              <a:t>事務局</a:t>
            </a:r>
            <a:r>
              <a:rPr kumimoji="1" lang="ja-JP" altLang="en-US" sz="1600" dirty="0" smtClean="0"/>
              <a:t>：健康づくり課　</a:t>
            </a:r>
            <a:r>
              <a:rPr kumimoji="1" lang="en-US" altLang="ja-JP" sz="1600" dirty="0" smtClean="0"/>
              <a:t>0547-34-3281</a:t>
            </a:r>
            <a:r>
              <a:rPr kumimoji="1" lang="ja-JP" altLang="en-US" sz="1600" dirty="0" smtClean="0"/>
              <a:t>　</a:t>
            </a:r>
            <a:endParaRPr kumimoji="1" lang="ja-JP" altLang="en-US" sz="1600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304" y="165087"/>
            <a:ext cx="819578" cy="1111357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862039" y="159415"/>
            <a:ext cx="480131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60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保健委員通信</a:t>
            </a:r>
            <a:endParaRPr lang="ja-JP" altLang="en-US" sz="60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5304" y="5938368"/>
            <a:ext cx="6658912" cy="468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+mn-ea"/>
              </a:rPr>
              <a:t>　</a:t>
            </a:r>
            <a:endParaRPr kumimoji="1" lang="ja-JP" altLang="en-US" sz="2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183883" y="5018127"/>
            <a:ext cx="2534325" cy="509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000" dirty="0"/>
              <a:t>距離</a:t>
            </a:r>
            <a:r>
              <a:rPr kumimoji="1" lang="ja-JP" altLang="en-US" sz="2000" dirty="0" smtClean="0"/>
              <a:t>を取りましょう</a:t>
            </a:r>
            <a:endParaRPr kumimoji="1" lang="ja-JP" altLang="en-US" sz="2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60854" y="2759992"/>
            <a:ext cx="65329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 smtClean="0"/>
              <a:t>　</a:t>
            </a:r>
            <a:r>
              <a:rPr kumimoji="1" lang="ja-JP" altLang="en-US" sz="2000" dirty="0" smtClean="0"/>
              <a:t>　</a:t>
            </a:r>
            <a:endParaRPr kumimoji="1" lang="ja-JP" altLang="en-US" sz="2000" dirty="0"/>
          </a:p>
        </p:txBody>
      </p:sp>
      <p:grpSp>
        <p:nvGrpSpPr>
          <p:cNvPr id="28" name="グループ化 27"/>
          <p:cNvGrpSpPr/>
          <p:nvPr/>
        </p:nvGrpSpPr>
        <p:grpSpPr>
          <a:xfrm>
            <a:off x="128352" y="1707860"/>
            <a:ext cx="6655864" cy="2595271"/>
            <a:chOff x="659688" y="1459438"/>
            <a:chExt cx="5653512" cy="2905466"/>
          </a:xfrm>
        </p:grpSpPr>
        <p:pic>
          <p:nvPicPr>
            <p:cNvPr id="31" name="図 30" descr="http://sox.intra.city.shimada.shizuoka.jp/bizcab/BCab/app/tmp/891BAF2BIZCAB/R/3/_pb/155570.p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0791" y="1521405"/>
              <a:ext cx="756817" cy="74415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4" name="テキスト ボックス 33"/>
            <p:cNvSpPr txBox="1"/>
            <p:nvPr/>
          </p:nvSpPr>
          <p:spPr>
            <a:xfrm>
              <a:off x="660134" y="1573944"/>
              <a:ext cx="5653066" cy="2790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15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　　たばこの煙</a:t>
              </a:r>
              <a:r>
                <a:rPr kumimoji="1" lang="ja-JP" altLang="en-US" sz="315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は無風でも</a:t>
              </a:r>
              <a:r>
                <a:rPr kumimoji="1" lang="ja-JP" altLang="en-US" sz="315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半径</a:t>
              </a:r>
              <a:endParaRPr kumimoji="1" lang="en-US" altLang="ja-JP" sz="31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kumimoji="1" lang="ja-JP" altLang="en-US" sz="315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 ７メートル先まで届きます！</a:t>
              </a:r>
              <a:endParaRPr kumimoji="1"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endParaRPr kumimoji="1" lang="en-US" altLang="ja-JP" sz="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dirty="0" smtClean="0"/>
                <a:t>　</a:t>
              </a:r>
              <a:r>
                <a:rPr kumimoji="1" lang="ja-JP" altLang="en-US" dirty="0" smtClean="0"/>
                <a:t>厚生労働省によると、受動喫煙により１年間で</a:t>
              </a:r>
              <a:r>
                <a:rPr kumimoji="1" lang="en-US" altLang="ja-JP" b="1" dirty="0" smtClean="0">
                  <a:solidFill>
                    <a:srgbClr val="FF0000"/>
                  </a:solidFill>
                </a:rPr>
                <a:t>1</a:t>
              </a:r>
              <a:r>
                <a:rPr kumimoji="1" lang="ja-JP" altLang="en-US" b="1" dirty="0" smtClean="0">
                  <a:solidFill>
                    <a:srgbClr val="FF0000"/>
                  </a:solidFill>
                </a:rPr>
                <a:t>万</a:t>
              </a:r>
              <a:r>
                <a:rPr kumimoji="1" lang="en-US" altLang="ja-JP" b="1" dirty="0" smtClean="0">
                  <a:solidFill>
                    <a:srgbClr val="FF0000"/>
                  </a:solidFill>
                </a:rPr>
                <a:t>5000</a:t>
              </a:r>
              <a:r>
                <a:rPr kumimoji="1" lang="ja-JP" altLang="en-US" b="1" dirty="0" smtClean="0">
                  <a:solidFill>
                    <a:srgbClr val="FF0000"/>
                  </a:solidFill>
                </a:rPr>
                <a:t>人</a:t>
              </a:r>
              <a:r>
                <a:rPr kumimoji="1" lang="ja-JP" altLang="en-US" dirty="0" smtClean="0"/>
                <a:t>が</a:t>
              </a:r>
              <a:r>
                <a:rPr kumimoji="1" lang="ja-JP" altLang="en-US" b="1" dirty="0" smtClean="0">
                  <a:solidFill>
                    <a:srgbClr val="FF0000"/>
                  </a:solidFill>
                </a:rPr>
                <a:t>死亡</a:t>
              </a:r>
              <a:r>
                <a:rPr kumimoji="1" lang="ja-JP" altLang="en-US" dirty="0" smtClean="0"/>
                <a:t>していると推定されています。</a:t>
              </a:r>
              <a:endParaRPr kumimoji="1" lang="en-US" altLang="ja-JP" dirty="0" smtClean="0"/>
            </a:p>
            <a:p>
              <a:pPr>
                <a:lnSpc>
                  <a:spcPct val="150000"/>
                </a:lnSpc>
              </a:pPr>
              <a:r>
                <a:rPr kumimoji="1" lang="ja-JP" alt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　</a:t>
              </a:r>
              <a:r>
                <a:rPr kumimoji="1" lang="ja-JP" altLang="en-US" dirty="0"/>
                <a:t>たばこの臭いを感じたら、もう健康被害を受けています</a:t>
              </a:r>
              <a:r>
                <a:rPr kumimoji="1" lang="ja-JP" altLang="en-US" dirty="0" smtClean="0"/>
                <a:t>。</a:t>
              </a:r>
              <a:endParaRPr kumimoji="1" lang="en-US" altLang="ja-JP" dirty="0"/>
            </a:p>
          </p:txBody>
        </p:sp>
        <p:sp>
          <p:nvSpPr>
            <p:cNvPr id="35" name="角丸四角形 34"/>
            <p:cNvSpPr/>
            <p:nvPr/>
          </p:nvSpPr>
          <p:spPr>
            <a:xfrm>
              <a:off x="659688" y="1459438"/>
              <a:ext cx="5091452" cy="1357767"/>
            </a:xfrm>
            <a:prstGeom prst="round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204036" y="5785527"/>
            <a:ext cx="6489744" cy="3859625"/>
            <a:chOff x="-1369955" y="1292592"/>
            <a:chExt cx="9301835" cy="3859625"/>
          </a:xfrm>
        </p:grpSpPr>
        <p:pic>
          <p:nvPicPr>
            <p:cNvPr id="24" name="図 23" descr="http://sox.intra.city.shimada.shizuoka.jp/bizcab/BCab/app/tmp/891BAF2BIZCAB/R/3/_pb/155570.p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27728" y="1307673"/>
              <a:ext cx="1529336" cy="74415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" name="テキスト ボックス 24"/>
            <p:cNvSpPr txBox="1"/>
            <p:nvPr/>
          </p:nvSpPr>
          <p:spPr>
            <a:xfrm>
              <a:off x="-1369955" y="1381954"/>
              <a:ext cx="9301835" cy="3770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　</a:t>
              </a:r>
              <a:r>
                <a:rPr kumimoji="1" lang="ja-JP" alt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　</a:t>
              </a:r>
              <a:r>
                <a:rPr kumimoji="1" lang="ja-JP" alt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受動</a:t>
              </a:r>
              <a:r>
                <a:rPr kumimoji="1" lang="ja-JP" alt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喫煙</a:t>
              </a:r>
              <a:r>
                <a:rPr kumimoji="1" lang="ja-JP" alt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は危険！</a:t>
              </a:r>
              <a:endParaRPr kumimoji="1" lang="en-US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endParaRPr kumimoji="1" lang="en-US" altLang="ja-JP" dirty="0"/>
            </a:p>
            <a:p>
              <a:pPr>
                <a:lnSpc>
                  <a:spcPct val="150000"/>
                </a:lnSpc>
              </a:pPr>
              <a:r>
                <a:rPr kumimoji="1" lang="ja-JP" altLang="en-US" dirty="0"/>
                <a:t>　</a:t>
              </a:r>
              <a:r>
                <a:rPr lang="ja-JP" altLang="en-US" dirty="0"/>
                <a:t>たばこの煙にはたくさんの</a:t>
              </a:r>
              <a:r>
                <a:rPr lang="ja-JP" altLang="en-US" b="1" dirty="0">
                  <a:solidFill>
                    <a:srgbClr val="FF0000"/>
                  </a:solidFill>
                </a:rPr>
                <a:t>有害物質</a:t>
              </a:r>
              <a:r>
                <a:rPr lang="ja-JP" altLang="en-US" dirty="0"/>
                <a:t>や</a:t>
              </a:r>
              <a:r>
                <a:rPr lang="ja-JP" altLang="en-US" b="1" dirty="0">
                  <a:solidFill>
                    <a:srgbClr val="FF0000"/>
                  </a:solidFill>
                </a:rPr>
                <a:t>発がん性物質</a:t>
              </a:r>
              <a:r>
                <a:rPr lang="ja-JP" altLang="en-US" dirty="0"/>
                <a:t>を含みます</a:t>
              </a:r>
              <a:r>
                <a:rPr lang="ja-JP" altLang="en-US" dirty="0" smtClean="0"/>
                <a:t>。そのため、</a:t>
              </a:r>
              <a:r>
                <a:rPr kumimoji="1" lang="ja-JP" altLang="en-US" dirty="0" smtClean="0"/>
                <a:t>受動</a:t>
              </a:r>
              <a:r>
                <a:rPr kumimoji="1" lang="ja-JP" altLang="en-US" dirty="0"/>
                <a:t>喫煙は、がんや脳卒中、虚血性心疾患などさまざまな</a:t>
              </a:r>
              <a:r>
                <a:rPr kumimoji="1" lang="ja-JP" altLang="en-US" b="1" dirty="0">
                  <a:solidFill>
                    <a:srgbClr val="FF0000"/>
                  </a:solidFill>
                </a:rPr>
                <a:t>病気のリスク</a:t>
              </a:r>
              <a:r>
                <a:rPr kumimoji="1" lang="ja-JP" altLang="en-US" dirty="0"/>
                <a:t>を高めます</a:t>
              </a:r>
              <a:r>
                <a:rPr lang="ja-JP" altLang="en-US" dirty="0"/>
                <a:t>。</a:t>
              </a:r>
              <a:endParaRPr lang="en-US" altLang="ja-JP" dirty="0"/>
            </a:p>
            <a:p>
              <a:pPr>
                <a:lnSpc>
                  <a:spcPct val="150000"/>
                </a:lnSpc>
              </a:pPr>
              <a:r>
                <a:rPr kumimoji="1" lang="ja-JP" altLang="en-US" dirty="0"/>
                <a:t>　</a:t>
              </a:r>
              <a:r>
                <a:rPr kumimoji="1" lang="ja-JP" altLang="en-US" dirty="0" smtClean="0"/>
                <a:t>また、</a:t>
              </a:r>
              <a:r>
                <a:rPr lang="ja-JP" altLang="en-US" dirty="0" smtClean="0"/>
                <a:t>副流</a:t>
              </a:r>
              <a:r>
                <a:rPr lang="ja-JP" altLang="en-US" dirty="0"/>
                <a:t>煙は、主流煙より</a:t>
              </a:r>
              <a:r>
                <a:rPr lang="ja-JP" altLang="en-US" b="1" dirty="0">
                  <a:solidFill>
                    <a:srgbClr val="FF0000"/>
                  </a:solidFill>
                </a:rPr>
                <a:t>有害物質が多く</a:t>
              </a:r>
              <a:r>
                <a:rPr lang="ja-JP" altLang="en-US" dirty="0"/>
                <a:t>含まれており、身体への影響が大きいです</a:t>
              </a:r>
              <a:r>
                <a:rPr lang="ja-JP" altLang="en-US" dirty="0" smtClean="0"/>
                <a:t>。</a:t>
              </a:r>
              <a:endParaRPr lang="en-US" altLang="ja-JP" dirty="0" smtClean="0"/>
            </a:p>
            <a:p>
              <a:pPr>
                <a:lnSpc>
                  <a:spcPct val="150000"/>
                </a:lnSpc>
              </a:pPr>
              <a:r>
                <a:rPr kumimoji="1" lang="ja-JP" altLang="en-US" dirty="0" smtClean="0"/>
                <a:t>〇</a:t>
              </a:r>
              <a:r>
                <a:rPr kumimoji="1" lang="ja-JP" altLang="en-US" dirty="0"/>
                <a:t>主流煙</a:t>
              </a:r>
              <a:r>
                <a:rPr kumimoji="1" lang="en-US" altLang="ja-JP" dirty="0"/>
                <a:t>…</a:t>
              </a:r>
              <a:r>
                <a:rPr kumimoji="1" lang="ja-JP" altLang="en-US" dirty="0"/>
                <a:t>喫煙者が直接吸い込む煙</a:t>
              </a:r>
              <a:endParaRPr kumimoji="1" lang="en-US" altLang="ja-JP" dirty="0"/>
            </a:p>
            <a:p>
              <a:pPr>
                <a:lnSpc>
                  <a:spcPct val="150000"/>
                </a:lnSpc>
              </a:pPr>
              <a:r>
                <a:rPr kumimoji="1" lang="ja-JP" altLang="en-US" dirty="0"/>
                <a:t>〇副流煙</a:t>
              </a:r>
              <a:r>
                <a:rPr kumimoji="1" lang="en-US" altLang="ja-JP" dirty="0"/>
                <a:t>…</a:t>
              </a:r>
              <a:r>
                <a:rPr kumimoji="1" lang="ja-JP" altLang="en-US" dirty="0"/>
                <a:t>火のついた先からでる</a:t>
              </a:r>
              <a:r>
                <a:rPr kumimoji="1" lang="ja-JP" altLang="en-US" dirty="0" smtClean="0"/>
                <a:t>煙</a:t>
              </a:r>
              <a:endParaRPr kumimoji="1" lang="en-US" altLang="ja-JP" dirty="0"/>
            </a:p>
          </p:txBody>
        </p:sp>
        <p:sp>
          <p:nvSpPr>
            <p:cNvPr id="26" name="角丸四角形 25"/>
            <p:cNvSpPr/>
            <p:nvPr/>
          </p:nvSpPr>
          <p:spPr>
            <a:xfrm>
              <a:off x="-1240332" y="1292592"/>
              <a:ext cx="6180092" cy="732053"/>
            </a:xfrm>
            <a:prstGeom prst="round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7" name="図 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785" b="1129"/>
          <a:stretch/>
        </p:blipFill>
        <p:spPr bwMode="auto">
          <a:xfrm>
            <a:off x="442802" y="4361006"/>
            <a:ext cx="838473" cy="135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図 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46" t="-1364" b="1"/>
          <a:stretch/>
        </p:blipFill>
        <p:spPr bwMode="auto">
          <a:xfrm>
            <a:off x="5733535" y="4321656"/>
            <a:ext cx="777937" cy="1192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左右矢印 1"/>
          <p:cNvSpPr/>
          <p:nvPr/>
        </p:nvSpPr>
        <p:spPr>
          <a:xfrm>
            <a:off x="1344209" y="4696764"/>
            <a:ext cx="4213674" cy="365604"/>
          </a:xfrm>
          <a:prstGeom prst="left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225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178645" y="3753474"/>
            <a:ext cx="6536624" cy="510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000" dirty="0" smtClean="0">
                <a:latin typeface="+mn-ea"/>
              </a:rPr>
              <a:t>　</a:t>
            </a:r>
            <a:endParaRPr kumimoji="1" lang="ja-JP" altLang="en-US" sz="2000" dirty="0">
              <a:latin typeface="+mn-ea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200562" y="3076091"/>
            <a:ext cx="6574556" cy="3510997"/>
            <a:chOff x="302948" y="4158318"/>
            <a:chExt cx="5790197" cy="3301368"/>
          </a:xfrm>
        </p:grpSpPr>
        <p:sp>
          <p:nvSpPr>
            <p:cNvPr id="28" name="テキスト ボックス 27"/>
            <p:cNvSpPr txBox="1"/>
            <p:nvPr/>
          </p:nvSpPr>
          <p:spPr>
            <a:xfrm>
              <a:off x="330321" y="4261812"/>
              <a:ext cx="5762824" cy="3197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　　加熱式たばこは大丈夫？</a:t>
              </a:r>
              <a:endParaRPr kumimoji="1"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endParaRPr kumimoji="1" lang="en-US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　</a:t>
              </a:r>
              <a:r>
                <a:rPr kumimoji="1" lang="ja-JP" altLang="en-US" dirty="0">
                  <a:latin typeface="+mn-ea"/>
                </a:rPr>
                <a:t>加熱式たばこは大丈夫は</a:t>
              </a:r>
              <a:r>
                <a:rPr kumimoji="1" lang="ja-JP" altLang="en-US" sz="2000" b="1" dirty="0" smtClean="0">
                  <a:solidFill>
                    <a:srgbClr val="FF0000"/>
                  </a:solidFill>
                </a:rPr>
                <a:t>誤解</a:t>
              </a:r>
              <a:r>
                <a:rPr kumimoji="1" lang="ja-JP" altLang="en-US" dirty="0" smtClean="0"/>
                <a:t>です！！</a:t>
              </a:r>
              <a:endParaRPr kumimoji="1" lang="en-US" altLang="ja-JP" dirty="0"/>
            </a:p>
            <a:p>
              <a:pPr>
                <a:lnSpc>
                  <a:spcPct val="150000"/>
                </a:lnSpc>
              </a:pPr>
              <a:r>
                <a:rPr kumimoji="1" lang="ja-JP" altLang="en-US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rPr>
                <a:t>　</a:t>
              </a:r>
              <a:r>
                <a:rPr kumimoji="1" lang="ja-JP" altLang="en-US" dirty="0">
                  <a:latin typeface="+mn-ea"/>
                </a:rPr>
                <a:t>加熱式たばこの煙にも</a:t>
              </a:r>
              <a:r>
                <a:rPr kumimoji="1" lang="ja-JP" altLang="en-US" dirty="0" smtClean="0">
                  <a:latin typeface="+mn-ea"/>
                </a:rPr>
                <a:t>、紙たばこ同様に健康</a:t>
              </a:r>
              <a:r>
                <a:rPr kumimoji="1" lang="ja-JP" altLang="en-US" dirty="0">
                  <a:latin typeface="+mn-ea"/>
                </a:rPr>
                <a:t>に影響を与えるたくさんの</a:t>
              </a:r>
              <a:r>
                <a:rPr kumimoji="1" lang="ja-JP" altLang="en-US" b="1" dirty="0">
                  <a:solidFill>
                    <a:srgbClr val="FF0000"/>
                  </a:solidFill>
                  <a:latin typeface="+mn-ea"/>
                </a:rPr>
                <a:t>有害物質</a:t>
              </a:r>
              <a:r>
                <a:rPr kumimoji="1" lang="ja-JP" altLang="en-US" dirty="0">
                  <a:latin typeface="+mn-ea"/>
                </a:rPr>
                <a:t>が含まれます。</a:t>
              </a:r>
              <a:endParaRPr kumimoji="1" lang="en-US" altLang="ja-JP" dirty="0"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dirty="0">
                  <a:latin typeface="+mn-ea"/>
                </a:rPr>
                <a:t>　</a:t>
              </a:r>
              <a:r>
                <a:rPr lang="ja-JP" altLang="en-US" dirty="0"/>
                <a:t>禁煙の第一段階として加熱式たばこへ切り替える方もいますが</a:t>
              </a:r>
              <a:r>
                <a:rPr lang="ja-JP" altLang="en-US" dirty="0" smtClean="0"/>
                <a:t>、禁煙</a:t>
              </a:r>
              <a:r>
                <a:rPr lang="ja-JP" altLang="en-US" dirty="0"/>
                <a:t>の成功率は格段に低く</a:t>
              </a:r>
              <a:r>
                <a:rPr lang="ja-JP" altLang="en-US" dirty="0" smtClean="0"/>
                <a:t>なるという調査結果がでています。</a:t>
              </a:r>
              <a:endParaRPr kumimoji="1" lang="ja-JP" altLang="en-US" dirty="0">
                <a:latin typeface="+mn-ea"/>
              </a:endParaRPr>
            </a:p>
          </p:txBody>
        </p:sp>
        <p:pic>
          <p:nvPicPr>
            <p:cNvPr id="34" name="図 33" descr="http://sox.intra.city.shimada.shizuoka.jp/bizcab/BCab/app/tmp/891BAF2BIZCAB/R/3/_pb/155570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305" y="4162919"/>
              <a:ext cx="756817" cy="74415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5" name="角丸四角形 44"/>
            <p:cNvSpPr/>
            <p:nvPr/>
          </p:nvSpPr>
          <p:spPr>
            <a:xfrm>
              <a:off x="302948" y="4158318"/>
              <a:ext cx="4882813" cy="748757"/>
            </a:xfrm>
            <a:prstGeom prst="round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7" name="角丸四角形 26"/>
          <p:cNvSpPr/>
          <p:nvPr/>
        </p:nvSpPr>
        <p:spPr>
          <a:xfrm>
            <a:off x="2992489" y="8683112"/>
            <a:ext cx="2971400" cy="10247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571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300097" y="8889133"/>
            <a:ext cx="1340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詳しくは</a:t>
            </a:r>
            <a:endParaRPr kumimoji="1" lang="en-US" altLang="ja-JP" b="1" dirty="0" smtClean="0"/>
          </a:p>
          <a:p>
            <a:r>
              <a:rPr kumimoji="1" lang="ja-JP" altLang="en-US" b="1" dirty="0" smtClean="0"/>
              <a:t>こちら→</a:t>
            </a:r>
            <a:endParaRPr kumimoji="1" lang="ja-JP" altLang="en-US" b="1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421" y="8739061"/>
            <a:ext cx="946473" cy="946473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-6691087" y="6991135"/>
            <a:ext cx="5872500" cy="510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000" dirty="0">
                <a:latin typeface="+mn-ea"/>
              </a:rPr>
              <a:t>　</a:t>
            </a:r>
          </a:p>
        </p:txBody>
      </p:sp>
      <p:grpSp>
        <p:nvGrpSpPr>
          <p:cNvPr id="30" name="グループ化 29"/>
          <p:cNvGrpSpPr/>
          <p:nvPr/>
        </p:nvGrpSpPr>
        <p:grpSpPr>
          <a:xfrm>
            <a:off x="63147" y="220958"/>
            <a:ext cx="6794853" cy="2671723"/>
            <a:chOff x="149561" y="1439552"/>
            <a:chExt cx="5949671" cy="2671723"/>
          </a:xfrm>
        </p:grpSpPr>
        <p:pic>
          <p:nvPicPr>
            <p:cNvPr id="32" name="図 31" descr="http://sox.intra.city.shimada.shizuoka.jp/bizcab/BCab/app/tmp/891BAF2BIZCAB/R/3/_pb/155570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64" y="1439552"/>
              <a:ext cx="756817" cy="74415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3" name="テキスト ボックス 32"/>
            <p:cNvSpPr txBox="1"/>
            <p:nvPr/>
          </p:nvSpPr>
          <p:spPr>
            <a:xfrm>
              <a:off x="149561" y="1541341"/>
              <a:ext cx="5949671" cy="2569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　　島田市</a:t>
              </a:r>
              <a:r>
                <a:rPr kumimoji="1" lang="ja-JP" alt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の受動喫煙</a:t>
              </a:r>
              <a:r>
                <a:rPr kumimoji="1" lang="ja-JP" alt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状況</a:t>
              </a:r>
              <a:endParaRPr kumimoji="1" lang="en-US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endParaRPr kumimoji="1" lang="en-US" altLang="ja-JP" dirty="0" smtClean="0">
                <a:latin typeface="+mn-ea"/>
              </a:endParaRPr>
            </a:p>
            <a:p>
              <a:pPr lvl="0">
                <a:lnSpc>
                  <a:spcPct val="150000"/>
                </a:lnSpc>
              </a:pPr>
              <a:r>
                <a:rPr kumimoji="1" lang="ja-JP" altLang="en-US" dirty="0">
                  <a:latin typeface="+mn-ea"/>
                </a:rPr>
                <a:t>　</a:t>
              </a:r>
              <a:r>
                <a:rPr kumimoji="1" lang="ja-JP" altLang="en-US" dirty="0">
                  <a:solidFill>
                    <a:prstClr val="black"/>
                  </a:solidFill>
                  <a:latin typeface="游ゴシック" panose="020B0400000000000000" pitchFamily="50" charset="-128"/>
                </a:rPr>
                <a:t>飲食店や職場での受動喫煙は以前の半数以下に減少して</a:t>
              </a:r>
              <a:r>
                <a:rPr kumimoji="1" lang="ja-JP" altLang="en-US" dirty="0" smtClean="0">
                  <a:solidFill>
                    <a:prstClr val="black"/>
                  </a:solidFill>
                  <a:latin typeface="游ゴシック" panose="020B0400000000000000" pitchFamily="50" charset="-128"/>
                </a:rPr>
                <a:t>いますが</a:t>
              </a:r>
              <a:r>
                <a:rPr kumimoji="1" lang="ja-JP" altLang="en-US" dirty="0">
                  <a:solidFill>
                    <a:prstClr val="black"/>
                  </a:solidFill>
                  <a:latin typeface="游ゴシック" panose="020B0400000000000000" pitchFamily="50" charset="-128"/>
                </a:rPr>
                <a:t>、</a:t>
              </a:r>
              <a:r>
                <a:rPr kumimoji="1" lang="ja-JP" altLang="en-US" b="1" dirty="0">
                  <a:solidFill>
                    <a:srgbClr val="FF0000"/>
                  </a:solidFill>
                  <a:latin typeface="游ゴシック" panose="020B0400000000000000" pitchFamily="50" charset="-128"/>
                </a:rPr>
                <a:t>職場</a:t>
              </a:r>
              <a:r>
                <a:rPr kumimoji="1" lang="ja-JP" altLang="en-US" dirty="0">
                  <a:solidFill>
                    <a:prstClr val="black"/>
                  </a:solidFill>
                  <a:latin typeface="游ゴシック" panose="020B0400000000000000" pitchFamily="50" charset="-128"/>
                </a:rPr>
                <a:t>や</a:t>
              </a:r>
              <a:r>
                <a:rPr kumimoji="1" lang="ja-JP" altLang="en-US" b="1" dirty="0">
                  <a:solidFill>
                    <a:srgbClr val="FF0000"/>
                  </a:solidFill>
                  <a:latin typeface="游ゴシック" panose="020B0400000000000000" pitchFamily="50" charset="-128"/>
                </a:rPr>
                <a:t>路上</a:t>
              </a:r>
              <a:r>
                <a:rPr kumimoji="1" lang="ja-JP" altLang="en-US" dirty="0">
                  <a:solidFill>
                    <a:prstClr val="black"/>
                  </a:solidFill>
                  <a:latin typeface="游ゴシック" panose="020B0400000000000000" pitchFamily="50" charset="-128"/>
                </a:rPr>
                <a:t>、</a:t>
              </a:r>
              <a:r>
                <a:rPr kumimoji="1" lang="ja-JP" altLang="en-US" b="1" dirty="0">
                  <a:solidFill>
                    <a:srgbClr val="FF0000"/>
                  </a:solidFill>
                  <a:latin typeface="游ゴシック" panose="020B0400000000000000" pitchFamily="50" charset="-128"/>
                </a:rPr>
                <a:t>家庭内</a:t>
              </a:r>
              <a:r>
                <a:rPr kumimoji="1" lang="ja-JP" altLang="en-US" dirty="0">
                  <a:solidFill>
                    <a:prstClr val="black"/>
                  </a:solidFill>
                  <a:latin typeface="游ゴシック" panose="020B0400000000000000" pitchFamily="50" charset="-128"/>
                </a:rPr>
                <a:t>での受動喫煙の機会はいまだに多いです</a:t>
              </a:r>
              <a:r>
                <a:rPr kumimoji="1" lang="ja-JP" altLang="en-US" dirty="0" smtClean="0">
                  <a:solidFill>
                    <a:prstClr val="black"/>
                  </a:solidFill>
                  <a:latin typeface="游ゴシック" panose="020B0400000000000000" pitchFamily="50" charset="-128"/>
                </a:rPr>
                <a:t>。</a:t>
              </a:r>
              <a:endParaRPr kumimoji="1" lang="en-US" altLang="ja-JP" dirty="0" smtClean="0">
                <a:solidFill>
                  <a:prstClr val="black"/>
                </a:solidFill>
                <a:latin typeface="游ゴシック" panose="020B0400000000000000" pitchFamily="50" charset="-128"/>
              </a:endParaRPr>
            </a:p>
            <a:p>
              <a:pPr lvl="0">
                <a:lnSpc>
                  <a:spcPct val="150000"/>
                </a:lnSpc>
              </a:pPr>
              <a:r>
                <a:rPr lang="ja-JP" altLang="en-US" b="1" dirty="0" smtClean="0">
                  <a:solidFill>
                    <a:srgbClr val="FF0000"/>
                  </a:solidFill>
                </a:rPr>
                <a:t>　</a:t>
              </a:r>
              <a:r>
                <a:rPr lang="ja-JP" altLang="en-US" sz="2000" b="1" dirty="0" smtClean="0">
                  <a:solidFill>
                    <a:srgbClr val="FF0000"/>
                  </a:solidFill>
                </a:rPr>
                <a:t>換気</a:t>
              </a:r>
              <a:r>
                <a:rPr lang="ja-JP" altLang="en-US" sz="2000" b="1" dirty="0">
                  <a:solidFill>
                    <a:srgbClr val="FF0000"/>
                  </a:solidFill>
                </a:rPr>
                <a:t>扇の下でたばこを吸っても有害物質は防げません</a:t>
              </a:r>
              <a:r>
                <a:rPr lang="ja-JP" altLang="en-US" sz="2000" b="1" dirty="0" smtClean="0">
                  <a:solidFill>
                    <a:srgbClr val="FF0000"/>
                  </a:solidFill>
                </a:rPr>
                <a:t>！</a:t>
              </a:r>
              <a:r>
                <a:rPr kumimoji="1" lang="ja-JP" altLang="en-US" dirty="0" smtClean="0"/>
                <a:t>　</a:t>
              </a:r>
            </a:p>
          </p:txBody>
        </p:sp>
        <p:sp>
          <p:nvSpPr>
            <p:cNvPr id="36" name="角丸四角形 35"/>
            <p:cNvSpPr/>
            <p:nvPr/>
          </p:nvSpPr>
          <p:spPr>
            <a:xfrm>
              <a:off x="269884" y="1439552"/>
              <a:ext cx="4332459" cy="732053"/>
            </a:xfrm>
            <a:prstGeom prst="round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280528" y="6670418"/>
            <a:ext cx="6577472" cy="2081501"/>
            <a:chOff x="302948" y="4158317"/>
            <a:chExt cx="5792765" cy="1957223"/>
          </a:xfrm>
        </p:grpSpPr>
        <p:sp>
          <p:nvSpPr>
            <p:cNvPr id="43" name="テキスト ボックス 42"/>
            <p:cNvSpPr txBox="1"/>
            <p:nvPr/>
          </p:nvSpPr>
          <p:spPr>
            <a:xfrm>
              <a:off x="332889" y="4263377"/>
              <a:ext cx="5762824" cy="1852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kumimoji="1" lang="ja-JP" altLang="en-US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　　</a:t>
              </a:r>
              <a:r>
                <a:rPr kumimoji="1" lang="ja-JP" altLang="en-US" sz="32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禁煙</a:t>
              </a:r>
              <a:r>
                <a:rPr kumimoji="1" lang="ja-JP" altLang="en-US" sz="3200" b="1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してみませんか？</a:t>
              </a:r>
              <a:endParaRPr kumimoji="1" lang="en-US" altLang="ja-JP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lvl="0"/>
              <a:endParaRPr kumimoji="1" lang="en-US" altLang="ja-JP" dirty="0">
                <a:solidFill>
                  <a:prstClr val="black"/>
                </a:solidFill>
              </a:endParaRPr>
            </a:p>
            <a:p>
              <a:pPr lvl="0">
                <a:lnSpc>
                  <a:spcPct val="150000"/>
                </a:lnSpc>
              </a:pPr>
              <a:r>
                <a:rPr kumimoji="1" lang="ja-JP" altLang="en-US" dirty="0">
                  <a:solidFill>
                    <a:prstClr val="black"/>
                  </a:solidFill>
                  <a:latin typeface="游ゴシック" panose="020B0400000000000000" pitchFamily="50" charset="-128"/>
                </a:rPr>
                <a:t>　島田市には禁煙を相談できる医療機関、薬局があります！</a:t>
              </a:r>
              <a:r>
                <a:rPr kumimoji="1" lang="ja-JP" altLang="en-US" sz="1050" dirty="0">
                  <a:solidFill>
                    <a:prstClr val="black"/>
                  </a:solidFill>
                  <a:latin typeface="游ゴシック" panose="020B0400000000000000" pitchFamily="50" charset="-128"/>
                </a:rPr>
                <a:t>　</a:t>
              </a:r>
              <a:r>
                <a:rPr kumimoji="1" lang="ja-JP" altLang="en-US" dirty="0">
                  <a:solidFill>
                    <a:prstClr val="black"/>
                  </a:solidFill>
                  <a:latin typeface="游ゴシック" panose="020B0400000000000000" pitchFamily="50" charset="-128"/>
                </a:rPr>
                <a:t>自分のため、家族のために、禁煙に取り組んでみませんか？</a:t>
              </a:r>
            </a:p>
            <a:p>
              <a:endParaRPr kumimoji="1" lang="ja-JP" altLang="en-US" dirty="0">
                <a:latin typeface="+mn-ea"/>
              </a:endParaRPr>
            </a:p>
          </p:txBody>
        </p:sp>
        <p:pic>
          <p:nvPicPr>
            <p:cNvPr id="44" name="図 43" descr="http://sox.intra.city.shimada.shizuoka.jp/bizcab/BCab/app/tmp/891BAF2BIZCAB/R/3/_pb/155570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305" y="4162919"/>
              <a:ext cx="756817" cy="74415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6" name="角丸四角形 45"/>
            <p:cNvSpPr/>
            <p:nvPr/>
          </p:nvSpPr>
          <p:spPr>
            <a:xfrm>
              <a:off x="302948" y="4158317"/>
              <a:ext cx="4514773" cy="748757"/>
            </a:xfrm>
            <a:prstGeom prst="round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22" name="図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084" y="8372655"/>
            <a:ext cx="1335243" cy="1335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975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898</TotalTime>
  <Words>351</Words>
  <Application>Microsoft Office PowerPoint</Application>
  <PresentationFormat>A4 210 x 297 mm</PresentationFormat>
  <Paragraphs>34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渡邉　裕美</dc:creator>
  <cp:lastModifiedBy>髙嶋 望実</cp:lastModifiedBy>
  <cp:revision>86</cp:revision>
  <cp:lastPrinted>2024-08-22T03:18:56Z</cp:lastPrinted>
  <dcterms:created xsi:type="dcterms:W3CDTF">2024-04-05T06:45:38Z</dcterms:created>
  <dcterms:modified xsi:type="dcterms:W3CDTF">2024-08-22T05:49:26Z</dcterms:modified>
</cp:coreProperties>
</file>